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sldIdLst>
    <p:sldId id="268" r:id="rId5"/>
    <p:sldId id="310" r:id="rId6"/>
    <p:sldId id="313" r:id="rId7"/>
    <p:sldId id="314" r:id="rId8"/>
    <p:sldId id="315" r:id="rId9"/>
    <p:sldId id="316" r:id="rId10"/>
    <p:sldId id="317" r:id="rId11"/>
    <p:sldId id="322" r:id="rId12"/>
    <p:sldId id="320" r:id="rId13"/>
    <p:sldId id="318" r:id="rId14"/>
    <p:sldId id="324" r:id="rId15"/>
    <p:sldId id="323" r:id="rId16"/>
    <p:sldId id="325" r:id="rId17"/>
    <p:sldId id="321" r:id="rId18"/>
    <p:sldId id="326" r:id="rId19"/>
    <p:sldId id="327" r:id="rId20"/>
    <p:sldId id="328" r:id="rId21"/>
    <p:sldId id="330" r:id="rId22"/>
    <p:sldId id="329" r:id="rId23"/>
    <p:sldId id="331" r:id="rId24"/>
    <p:sldId id="332"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5A7BF53-EE04-4C3B-BB32-236705638E3B}" v="28" dt="2022-11-30T23:55:49.67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3" autoAdjust="0"/>
    <p:restoredTop sz="94619" autoAdjust="0"/>
  </p:normalViewPr>
  <p:slideViewPr>
    <p:cSldViewPr snapToGrid="0">
      <p:cViewPr varScale="1">
        <p:scale>
          <a:sx n="111" d="100"/>
          <a:sy n="111" d="100"/>
        </p:scale>
        <p:origin x="672"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11/30/22</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72251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11/30/22</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7520101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11/30/22</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704017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11/30/22</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522313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11/30/22</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167755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11/30/22</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0422601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11/30/22</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4407235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11/30/22</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4118504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11/30/22</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8843989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fld id="{62D6E202-B606-4609-B914-27C9371A1F6D}" type="datetime1">
              <a:rPr lang="en-US" smtClean="0"/>
              <a:t>11/30/22</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90708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greatergood.berkeley.edu/quizzes/take_quiz/gratitude"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openbible.info/topics/remembering"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A9286AD2-18A9-4868-A4E3-7A2097A208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1"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panose="020F0502020204030204"/>
              <a:ea typeface="+mn-ea"/>
              <a:cs typeface="+mn-cs"/>
            </a:endParaRPr>
          </a:p>
        </p:txBody>
      </p:sp>
      <p:sp>
        <p:nvSpPr>
          <p:cNvPr id="2" name="Title 1">
            <a:extLst>
              <a:ext uri="{FF2B5EF4-FFF2-40B4-BE49-F238E27FC236}">
                <a16:creationId xmlns:a16="http://schemas.microsoft.com/office/drawing/2014/main" id="{4010AF38-26DF-48B3-952C-4A9091D6863C}"/>
              </a:ext>
            </a:extLst>
          </p:cNvPr>
          <p:cNvSpPr>
            <a:spLocks noGrp="1"/>
          </p:cNvSpPr>
          <p:nvPr>
            <p:ph type="ctrTitle"/>
          </p:nvPr>
        </p:nvSpPr>
        <p:spPr>
          <a:xfrm>
            <a:off x="648929" y="639097"/>
            <a:ext cx="6907757" cy="3686015"/>
          </a:xfrm>
        </p:spPr>
        <p:txBody>
          <a:bodyPr>
            <a:normAutofit/>
          </a:bodyPr>
          <a:lstStyle/>
          <a:p>
            <a:r>
              <a:rPr lang="en-US" sz="8000" dirty="0"/>
              <a:t>Thanksgiving Bible Study</a:t>
            </a:r>
          </a:p>
        </p:txBody>
      </p:sp>
      <p:sp>
        <p:nvSpPr>
          <p:cNvPr id="3" name="Subtitle 2">
            <a:extLst>
              <a:ext uri="{FF2B5EF4-FFF2-40B4-BE49-F238E27FC236}">
                <a16:creationId xmlns:a16="http://schemas.microsoft.com/office/drawing/2014/main" id="{37FC2D8F-56D2-4ADF-B439-0E09E7C37894}"/>
              </a:ext>
            </a:extLst>
          </p:cNvPr>
          <p:cNvSpPr>
            <a:spLocks noGrp="1"/>
          </p:cNvSpPr>
          <p:nvPr>
            <p:ph type="subTitle" idx="1"/>
          </p:nvPr>
        </p:nvSpPr>
        <p:spPr>
          <a:xfrm>
            <a:off x="632899" y="4672739"/>
            <a:ext cx="6269347" cy="1021498"/>
          </a:xfrm>
        </p:spPr>
        <p:txBody>
          <a:bodyPr>
            <a:normAutofit/>
          </a:bodyPr>
          <a:lstStyle/>
          <a:p>
            <a:r>
              <a:rPr lang="en-US" sz="2400" dirty="0">
                <a:solidFill>
                  <a:schemeClr val="tx1">
                    <a:lumMod val="85000"/>
                    <a:lumOff val="15000"/>
                  </a:schemeClr>
                </a:solidFill>
              </a:rPr>
              <a:t>Nov. 2, 2022</a:t>
            </a:r>
          </a:p>
        </p:txBody>
      </p:sp>
      <p:cxnSp>
        <p:nvCxnSpPr>
          <p:cNvPr id="29" name="Straight Connector 28">
            <a:extLst>
              <a:ext uri="{FF2B5EF4-FFF2-40B4-BE49-F238E27FC236}">
                <a16:creationId xmlns:a16="http://schemas.microsoft.com/office/drawing/2014/main" id="{E7A7CD63-7EC3-44F3-95D0-595C4019FF2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44179" y="4498925"/>
            <a:ext cx="5636107"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308AC96E-AA33-4309-B51D-072F59E6EC0B}"/>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7556686" y="1"/>
            <a:ext cx="4635315" cy="6857999"/>
          </a:xfrm>
          <a:prstGeom prst="rect">
            <a:avLst/>
          </a:prstGeom>
        </p:spPr>
      </p:pic>
    </p:spTree>
    <p:extLst>
      <p:ext uri="{BB962C8B-B14F-4D97-AF65-F5344CB8AC3E}">
        <p14:creationId xmlns:p14="http://schemas.microsoft.com/office/powerpoint/2010/main" val="39127473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10AF38-26DF-48B3-952C-4A9091D6863C}"/>
              </a:ext>
            </a:extLst>
          </p:cNvPr>
          <p:cNvSpPr>
            <a:spLocks noGrp="1"/>
          </p:cNvSpPr>
          <p:nvPr>
            <p:ph type="ctrTitle"/>
          </p:nvPr>
        </p:nvSpPr>
        <p:spPr>
          <a:xfrm>
            <a:off x="648929" y="639097"/>
            <a:ext cx="6907757" cy="3686015"/>
          </a:xfrm>
        </p:spPr>
        <p:txBody>
          <a:bodyPr>
            <a:normAutofit/>
          </a:bodyPr>
          <a:lstStyle/>
          <a:p>
            <a:r>
              <a:rPr lang="en-US" sz="8000" dirty="0"/>
              <a:t>Week 2 – Reasons to Give Thanks</a:t>
            </a:r>
          </a:p>
        </p:txBody>
      </p:sp>
      <p:sp>
        <p:nvSpPr>
          <p:cNvPr id="3" name="Subtitle 2">
            <a:extLst>
              <a:ext uri="{FF2B5EF4-FFF2-40B4-BE49-F238E27FC236}">
                <a16:creationId xmlns:a16="http://schemas.microsoft.com/office/drawing/2014/main" id="{37FC2D8F-56D2-4ADF-B439-0E09E7C37894}"/>
              </a:ext>
            </a:extLst>
          </p:cNvPr>
          <p:cNvSpPr>
            <a:spLocks noGrp="1"/>
          </p:cNvSpPr>
          <p:nvPr>
            <p:ph type="subTitle" idx="1"/>
          </p:nvPr>
        </p:nvSpPr>
        <p:spPr>
          <a:xfrm>
            <a:off x="632899" y="4672739"/>
            <a:ext cx="6269347" cy="1021498"/>
          </a:xfrm>
        </p:spPr>
        <p:txBody>
          <a:bodyPr>
            <a:normAutofit/>
          </a:bodyPr>
          <a:lstStyle/>
          <a:p>
            <a:r>
              <a:rPr lang="en-US" sz="2400" dirty="0">
                <a:solidFill>
                  <a:schemeClr val="tx1">
                    <a:lumMod val="85000"/>
                    <a:lumOff val="15000"/>
                  </a:schemeClr>
                </a:solidFill>
              </a:rPr>
              <a:t>Nov. 9, 2022</a:t>
            </a:r>
          </a:p>
        </p:txBody>
      </p:sp>
      <p:pic>
        <p:nvPicPr>
          <p:cNvPr id="6" name="Picture 5">
            <a:extLst>
              <a:ext uri="{FF2B5EF4-FFF2-40B4-BE49-F238E27FC236}">
                <a16:creationId xmlns:a16="http://schemas.microsoft.com/office/drawing/2014/main" id="{308AC96E-AA33-4309-B51D-072F59E6EC0B}"/>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7556686" y="1"/>
            <a:ext cx="4635315" cy="6857999"/>
          </a:xfrm>
          <a:prstGeom prst="rect">
            <a:avLst/>
          </a:prstGeom>
        </p:spPr>
      </p:pic>
    </p:spTree>
    <p:extLst>
      <p:ext uri="{BB962C8B-B14F-4D97-AF65-F5344CB8AC3E}">
        <p14:creationId xmlns:p14="http://schemas.microsoft.com/office/powerpoint/2010/main" val="26716933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6CB32-901A-4DA0-AA8A-9A7B5A88BFCD}"/>
              </a:ext>
            </a:extLst>
          </p:cNvPr>
          <p:cNvSpPr>
            <a:spLocks noGrp="1"/>
          </p:cNvSpPr>
          <p:nvPr>
            <p:ph type="title"/>
          </p:nvPr>
        </p:nvSpPr>
        <p:spPr>
          <a:xfrm>
            <a:off x="1097280" y="251092"/>
            <a:ext cx="10058400" cy="1450757"/>
          </a:xfrm>
        </p:spPr>
        <p:txBody>
          <a:bodyPr>
            <a:normAutofit/>
          </a:bodyPr>
          <a:lstStyle/>
          <a:p>
            <a:r>
              <a:rPr lang="en-US" dirty="0"/>
              <a:t>Three Reasons to Give Thanks</a:t>
            </a:r>
          </a:p>
        </p:txBody>
      </p:sp>
      <p:sp>
        <p:nvSpPr>
          <p:cNvPr id="5" name="TextBox 4">
            <a:extLst>
              <a:ext uri="{FF2B5EF4-FFF2-40B4-BE49-F238E27FC236}">
                <a16:creationId xmlns:a16="http://schemas.microsoft.com/office/drawing/2014/main" id="{1868EE5A-9FAC-521D-132A-AE1EADC1AA34}"/>
              </a:ext>
            </a:extLst>
          </p:cNvPr>
          <p:cNvSpPr txBox="1"/>
          <p:nvPr/>
        </p:nvSpPr>
        <p:spPr>
          <a:xfrm>
            <a:off x="1097280" y="1979721"/>
            <a:ext cx="10280342" cy="4524315"/>
          </a:xfrm>
          <a:prstGeom prst="rect">
            <a:avLst/>
          </a:prstGeom>
          <a:noFill/>
        </p:spPr>
        <p:txBody>
          <a:bodyPr wrap="square" rtlCol="0">
            <a:spAutoFit/>
          </a:bodyPr>
          <a:lstStyle/>
          <a:p>
            <a:pPr marL="285750" indent="-285750">
              <a:buFont typeface="Arial" panose="020B0604020202020204" pitchFamily="34" charset="0"/>
              <a:buChar char="•"/>
            </a:pPr>
            <a:r>
              <a:rPr lang="en-US" sz="2400" b="1" i="0" baseline="30000" dirty="0">
                <a:solidFill>
                  <a:srgbClr val="000000"/>
                </a:solidFill>
                <a:effectLst/>
                <a:latin typeface="system-ui"/>
              </a:rPr>
              <a:t> </a:t>
            </a:r>
            <a:r>
              <a:rPr lang="en-US" sz="2400" b="0" i="0" dirty="0">
                <a:solidFill>
                  <a:srgbClr val="000000"/>
                </a:solidFill>
                <a:effectLst/>
                <a:latin typeface="system-ui"/>
              </a:rPr>
              <a:t>At midnight I will rise to give thanks unto thee because of thy righteous judgments. (Psalm 119:62)</a:t>
            </a:r>
          </a:p>
          <a:p>
            <a:pPr marL="742950" lvl="1" indent="-285750">
              <a:buFont typeface="Arial" panose="020B0604020202020204" pitchFamily="34" charset="0"/>
              <a:buChar char="•"/>
            </a:pPr>
            <a:r>
              <a:rPr lang="en-US" sz="2400" dirty="0">
                <a:solidFill>
                  <a:srgbClr val="000000"/>
                </a:solidFill>
                <a:latin typeface="system-ui"/>
              </a:rPr>
              <a:t>We should be busy in thanksgiving with a heart full of gratitude.</a:t>
            </a:r>
            <a:endParaRPr lang="en-US" sz="2400" b="0" i="0" dirty="0">
              <a:solidFill>
                <a:srgbClr val="000000"/>
              </a:solidFill>
              <a:effectLst/>
              <a:latin typeface="system-ui"/>
            </a:endParaRPr>
          </a:p>
          <a:p>
            <a:pPr marL="285750" indent="-285750">
              <a:buFont typeface="Arial" panose="020B0604020202020204" pitchFamily="34" charset="0"/>
              <a:buChar char="•"/>
            </a:pPr>
            <a:r>
              <a:rPr lang="en-US" sz="2400" dirty="0">
                <a:solidFill>
                  <a:srgbClr val="000000"/>
                </a:solidFill>
                <a:latin typeface="system-ui"/>
              </a:rPr>
              <a:t>God provides limitless mercies daily.</a:t>
            </a:r>
          </a:p>
          <a:p>
            <a:pPr marL="742950" lvl="1" indent="-285750">
              <a:buFont typeface="Arial" panose="020B0604020202020204" pitchFamily="34" charset="0"/>
              <a:buChar char="•"/>
            </a:pPr>
            <a:r>
              <a:rPr lang="en-US" sz="2400" dirty="0">
                <a:solidFill>
                  <a:srgbClr val="000000"/>
                </a:solidFill>
                <a:latin typeface="system-ui"/>
              </a:rPr>
              <a:t>God is constantly demonstrating how good he is to us… blessing us and delivering us daily with new mercies.</a:t>
            </a:r>
          </a:p>
          <a:p>
            <a:pPr marL="742950" lvl="1" indent="-285750">
              <a:buFont typeface="Arial" panose="020B0604020202020204" pitchFamily="34" charset="0"/>
              <a:buChar char="•"/>
            </a:pPr>
            <a:r>
              <a:rPr lang="en-US" sz="2400" b="1" i="0" baseline="30000" dirty="0">
                <a:solidFill>
                  <a:srgbClr val="000000"/>
                </a:solidFill>
                <a:effectLst/>
                <a:latin typeface="system-ui"/>
              </a:rPr>
              <a:t> </a:t>
            </a:r>
            <a:r>
              <a:rPr lang="en-US" sz="2400" b="0" i="0" dirty="0">
                <a:solidFill>
                  <a:srgbClr val="000000"/>
                </a:solidFill>
                <a:effectLst/>
                <a:latin typeface="system-ui"/>
              </a:rPr>
              <a:t>Blessed be the Lord, who daily </a:t>
            </a:r>
            <a:r>
              <a:rPr lang="en-US" sz="2400" b="0" i="0" dirty="0" err="1">
                <a:solidFill>
                  <a:srgbClr val="000000"/>
                </a:solidFill>
                <a:effectLst/>
                <a:latin typeface="system-ui"/>
              </a:rPr>
              <a:t>loadeth</a:t>
            </a:r>
            <a:r>
              <a:rPr lang="en-US" sz="2400" b="0" i="0" dirty="0">
                <a:solidFill>
                  <a:srgbClr val="000000"/>
                </a:solidFill>
                <a:effectLst/>
                <a:latin typeface="system-ui"/>
              </a:rPr>
              <a:t> us with benefits, even the God of our salvation. Selah. (Psalm 68:19)</a:t>
            </a:r>
          </a:p>
          <a:p>
            <a:pPr marL="742950" lvl="1" indent="-285750">
              <a:buFont typeface="Arial" panose="020B0604020202020204" pitchFamily="34" charset="0"/>
              <a:buChar char="•"/>
            </a:pPr>
            <a:r>
              <a:rPr lang="en-US" sz="2400" b="1" i="0" baseline="30000" dirty="0">
                <a:solidFill>
                  <a:srgbClr val="000000"/>
                </a:solidFill>
                <a:effectLst/>
                <a:latin typeface="system-ui"/>
              </a:rPr>
              <a:t>22 </a:t>
            </a:r>
            <a:r>
              <a:rPr lang="en-US" sz="2400" b="0" i="0" dirty="0">
                <a:solidFill>
                  <a:srgbClr val="000000"/>
                </a:solidFill>
                <a:effectLst/>
                <a:latin typeface="system-ui"/>
              </a:rPr>
              <a:t>It is of the </a:t>
            </a:r>
            <a:r>
              <a:rPr lang="en-US" sz="2400" b="0" i="0" cap="small" dirty="0">
                <a:solidFill>
                  <a:srgbClr val="000000"/>
                </a:solidFill>
                <a:effectLst/>
                <a:latin typeface="system-ui"/>
              </a:rPr>
              <a:t>Lord</a:t>
            </a:r>
            <a:r>
              <a:rPr lang="en-US" sz="2400" b="0" i="0" dirty="0">
                <a:solidFill>
                  <a:srgbClr val="000000"/>
                </a:solidFill>
                <a:effectLst/>
                <a:latin typeface="system-ui"/>
              </a:rPr>
              <a:t>'s mercies that we are not consumed, because his compassions fail not. </a:t>
            </a:r>
            <a:r>
              <a:rPr lang="en-US" sz="2400" b="1" i="0" baseline="30000" dirty="0">
                <a:solidFill>
                  <a:srgbClr val="000000"/>
                </a:solidFill>
                <a:effectLst/>
                <a:latin typeface="system-ui"/>
              </a:rPr>
              <a:t>23 </a:t>
            </a:r>
            <a:r>
              <a:rPr lang="en-US" sz="2400" b="0" i="0" dirty="0">
                <a:solidFill>
                  <a:srgbClr val="000000"/>
                </a:solidFill>
                <a:effectLst/>
                <a:latin typeface="system-ui"/>
              </a:rPr>
              <a:t>They are new every morning: great is thy faithfulness. </a:t>
            </a:r>
            <a:r>
              <a:rPr lang="en-US" sz="2400" b="1" i="0" baseline="30000" dirty="0">
                <a:solidFill>
                  <a:srgbClr val="000000"/>
                </a:solidFill>
                <a:effectLst/>
                <a:latin typeface="system-ui"/>
              </a:rPr>
              <a:t>24 </a:t>
            </a:r>
            <a:r>
              <a:rPr lang="en-US" sz="2400" b="0" i="0" dirty="0">
                <a:solidFill>
                  <a:srgbClr val="000000"/>
                </a:solidFill>
                <a:effectLst/>
                <a:latin typeface="system-ui"/>
              </a:rPr>
              <a:t>The </a:t>
            </a:r>
            <a:r>
              <a:rPr lang="en-US" sz="2400" b="0" i="0" cap="small" dirty="0">
                <a:solidFill>
                  <a:srgbClr val="000000"/>
                </a:solidFill>
                <a:effectLst/>
                <a:latin typeface="system-ui"/>
              </a:rPr>
              <a:t>Lord</a:t>
            </a:r>
            <a:r>
              <a:rPr lang="en-US" sz="2400" b="0" i="0" dirty="0">
                <a:solidFill>
                  <a:srgbClr val="000000"/>
                </a:solidFill>
                <a:effectLst/>
                <a:latin typeface="system-ui"/>
              </a:rPr>
              <a:t> is my portion, saith my soul; therefore will I hope in him. (Lam. 3:22-24)</a:t>
            </a:r>
            <a:endParaRPr lang="en-US" sz="2400" dirty="0">
              <a:solidFill>
                <a:srgbClr val="000000"/>
              </a:solidFill>
              <a:latin typeface="system-ui"/>
            </a:endParaRPr>
          </a:p>
        </p:txBody>
      </p:sp>
    </p:spTree>
    <p:extLst>
      <p:ext uri="{BB962C8B-B14F-4D97-AF65-F5344CB8AC3E}">
        <p14:creationId xmlns:p14="http://schemas.microsoft.com/office/powerpoint/2010/main" val="960458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6CB32-901A-4DA0-AA8A-9A7B5A88BFCD}"/>
              </a:ext>
            </a:extLst>
          </p:cNvPr>
          <p:cNvSpPr>
            <a:spLocks noGrp="1"/>
          </p:cNvSpPr>
          <p:nvPr>
            <p:ph type="title"/>
          </p:nvPr>
        </p:nvSpPr>
        <p:spPr>
          <a:xfrm>
            <a:off x="1097280" y="251092"/>
            <a:ext cx="10058400" cy="1450757"/>
          </a:xfrm>
        </p:spPr>
        <p:txBody>
          <a:bodyPr>
            <a:normAutofit/>
          </a:bodyPr>
          <a:lstStyle/>
          <a:p>
            <a:r>
              <a:rPr lang="en-US" dirty="0"/>
              <a:t>Three Reasons to Give Thanks</a:t>
            </a:r>
          </a:p>
        </p:txBody>
      </p:sp>
      <p:sp>
        <p:nvSpPr>
          <p:cNvPr id="5" name="TextBox 4">
            <a:extLst>
              <a:ext uri="{FF2B5EF4-FFF2-40B4-BE49-F238E27FC236}">
                <a16:creationId xmlns:a16="http://schemas.microsoft.com/office/drawing/2014/main" id="{1868EE5A-9FAC-521D-132A-AE1EADC1AA34}"/>
              </a:ext>
            </a:extLst>
          </p:cNvPr>
          <p:cNvSpPr txBox="1"/>
          <p:nvPr/>
        </p:nvSpPr>
        <p:spPr>
          <a:xfrm>
            <a:off x="1097280" y="1979721"/>
            <a:ext cx="10280342" cy="4893647"/>
          </a:xfrm>
          <a:prstGeom prst="rect">
            <a:avLst/>
          </a:prstGeom>
          <a:noFill/>
        </p:spPr>
        <p:txBody>
          <a:bodyPr wrap="square" rtlCol="0">
            <a:spAutoFit/>
          </a:bodyPr>
          <a:lstStyle/>
          <a:p>
            <a:pPr marL="285750" indent="-285750">
              <a:buFont typeface="Arial" panose="020B0604020202020204" pitchFamily="34" charset="0"/>
              <a:buChar char="•"/>
            </a:pPr>
            <a:r>
              <a:rPr lang="en-US" sz="2400" dirty="0">
                <a:solidFill>
                  <a:srgbClr val="000000"/>
                </a:solidFill>
                <a:latin typeface="system-ui"/>
              </a:rPr>
              <a:t>God provides limitless mercies daily. (</a:t>
            </a:r>
            <a:r>
              <a:rPr lang="en-US" sz="2400" dirty="0" err="1">
                <a:solidFill>
                  <a:srgbClr val="000000"/>
                </a:solidFill>
                <a:latin typeface="system-ui"/>
              </a:rPr>
              <a:t>con’t</a:t>
            </a:r>
            <a:r>
              <a:rPr lang="en-US" sz="2400" dirty="0">
                <a:solidFill>
                  <a:srgbClr val="000000"/>
                </a:solidFill>
                <a:latin typeface="system-ui"/>
              </a:rPr>
              <a:t>)</a:t>
            </a:r>
          </a:p>
          <a:p>
            <a:pPr marL="742950" lvl="1" indent="-285750">
              <a:buFont typeface="Arial" panose="020B0604020202020204" pitchFamily="34" charset="0"/>
              <a:buChar char="•"/>
            </a:pPr>
            <a:r>
              <a:rPr lang="en-US" sz="2400" dirty="0">
                <a:solidFill>
                  <a:srgbClr val="000000"/>
                </a:solidFill>
                <a:latin typeface="system-ui"/>
              </a:rPr>
              <a:t>The new mercies should provide praises in our nightly reflections…Divine protection by night, should start our days with praise.</a:t>
            </a:r>
          </a:p>
          <a:p>
            <a:pPr marL="742950" lvl="1" indent="-285750">
              <a:buFont typeface="Arial" panose="020B0604020202020204" pitchFamily="34" charset="0"/>
              <a:buChar char="•"/>
            </a:pPr>
            <a:r>
              <a:rPr lang="en-US" sz="2400" dirty="0">
                <a:solidFill>
                  <a:srgbClr val="000000"/>
                </a:solidFill>
                <a:latin typeface="system-ui"/>
              </a:rPr>
              <a:t>We should remain in the cycle of receiving, acknowledging and thanking.</a:t>
            </a:r>
          </a:p>
          <a:p>
            <a:pPr marL="742950" lvl="1" indent="-285750">
              <a:buFont typeface="Arial" panose="020B0604020202020204" pitchFamily="34" charset="0"/>
              <a:buChar char="•"/>
            </a:pPr>
            <a:r>
              <a:rPr lang="en-US" sz="2400" dirty="0">
                <a:solidFill>
                  <a:srgbClr val="000000"/>
                </a:solidFill>
                <a:latin typeface="system-ui"/>
              </a:rPr>
              <a:t>Daily Thanks: Thank God for Jesus (</a:t>
            </a:r>
            <a:r>
              <a:rPr lang="en-US" sz="2400" b="1" i="0" baseline="30000" dirty="0">
                <a:solidFill>
                  <a:srgbClr val="000000"/>
                </a:solidFill>
                <a:effectLst/>
                <a:latin typeface="system-ui"/>
              </a:rPr>
              <a:t> </a:t>
            </a:r>
            <a:r>
              <a:rPr lang="en-US" sz="2400" b="0" i="0" dirty="0">
                <a:solidFill>
                  <a:srgbClr val="000000"/>
                </a:solidFill>
                <a:effectLst/>
                <a:latin typeface="system-ui"/>
              </a:rPr>
              <a:t>Thanks be unto God for his unspeakable gift. – 2 Cor. 9:15)</a:t>
            </a:r>
            <a:endParaRPr lang="en-US" sz="2400" dirty="0">
              <a:solidFill>
                <a:srgbClr val="000000"/>
              </a:solidFill>
              <a:latin typeface="system-ui"/>
            </a:endParaRPr>
          </a:p>
          <a:p>
            <a:pPr marL="285750" indent="-285750">
              <a:buFont typeface="Arial" panose="020B0604020202020204" pitchFamily="34" charset="0"/>
              <a:buChar char="•"/>
            </a:pPr>
            <a:r>
              <a:rPr lang="en-US" sz="2400" dirty="0">
                <a:solidFill>
                  <a:srgbClr val="000000"/>
                </a:solidFill>
                <a:latin typeface="system-ui"/>
              </a:rPr>
              <a:t>Thanksgiving is a responsibility with benefits</a:t>
            </a:r>
          </a:p>
          <a:p>
            <a:pPr marL="742950" lvl="1" indent="-285750">
              <a:buFont typeface="Arial" panose="020B0604020202020204" pitchFamily="34" charset="0"/>
              <a:buChar char="•"/>
            </a:pPr>
            <a:r>
              <a:rPr lang="en-US" sz="2400" dirty="0">
                <a:solidFill>
                  <a:srgbClr val="000000"/>
                </a:solidFill>
                <a:latin typeface="system-ui"/>
              </a:rPr>
              <a:t>Benefits are not measured in tangible/material items.</a:t>
            </a:r>
          </a:p>
          <a:p>
            <a:pPr marL="742950" lvl="1" indent="-285750">
              <a:buFont typeface="Arial" panose="020B0604020202020204" pitchFamily="34" charset="0"/>
              <a:buChar char="•"/>
            </a:pPr>
            <a:r>
              <a:rPr lang="en-US" sz="2400" dirty="0">
                <a:solidFill>
                  <a:srgbClr val="000000"/>
                </a:solidFill>
                <a:latin typeface="system-ui"/>
              </a:rPr>
              <a:t>Benefits are spiritual and divine, which will cause us to look more like God. Our relationship with God will be more fulfilling with deeper communion = benefit.</a:t>
            </a:r>
          </a:p>
          <a:p>
            <a:pPr marL="742950" lvl="1" indent="-285750">
              <a:buFont typeface="Arial" panose="020B0604020202020204" pitchFamily="34" charset="0"/>
              <a:buChar char="•"/>
            </a:pPr>
            <a:r>
              <a:rPr lang="en-US" sz="2400" dirty="0">
                <a:solidFill>
                  <a:srgbClr val="000000"/>
                </a:solidFill>
                <a:latin typeface="system-ui"/>
              </a:rPr>
              <a:t>This causes an increase in faith, love and obedience.</a:t>
            </a:r>
          </a:p>
          <a:p>
            <a:pPr marL="285750" indent="-285750">
              <a:buFont typeface="Arial" panose="020B0604020202020204" pitchFamily="34" charset="0"/>
              <a:buChar char="•"/>
            </a:pPr>
            <a:endParaRPr lang="en-US" sz="2400" dirty="0">
              <a:solidFill>
                <a:srgbClr val="000000"/>
              </a:solidFill>
              <a:latin typeface="system-ui"/>
            </a:endParaRPr>
          </a:p>
        </p:txBody>
      </p:sp>
    </p:spTree>
    <p:extLst>
      <p:ext uri="{BB962C8B-B14F-4D97-AF65-F5344CB8AC3E}">
        <p14:creationId xmlns:p14="http://schemas.microsoft.com/office/powerpoint/2010/main" val="23673759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6CB32-901A-4DA0-AA8A-9A7B5A88BFCD}"/>
              </a:ext>
            </a:extLst>
          </p:cNvPr>
          <p:cNvSpPr>
            <a:spLocks noGrp="1"/>
          </p:cNvSpPr>
          <p:nvPr>
            <p:ph type="title"/>
          </p:nvPr>
        </p:nvSpPr>
        <p:spPr>
          <a:xfrm>
            <a:off x="1097280" y="251092"/>
            <a:ext cx="10058400" cy="1450757"/>
          </a:xfrm>
        </p:spPr>
        <p:txBody>
          <a:bodyPr>
            <a:normAutofit/>
          </a:bodyPr>
          <a:lstStyle/>
          <a:p>
            <a:r>
              <a:rPr lang="en-US" dirty="0"/>
              <a:t>Three Reasons to Give Thanks</a:t>
            </a:r>
          </a:p>
        </p:txBody>
      </p:sp>
      <p:sp>
        <p:nvSpPr>
          <p:cNvPr id="5" name="TextBox 4">
            <a:extLst>
              <a:ext uri="{FF2B5EF4-FFF2-40B4-BE49-F238E27FC236}">
                <a16:creationId xmlns:a16="http://schemas.microsoft.com/office/drawing/2014/main" id="{1868EE5A-9FAC-521D-132A-AE1EADC1AA34}"/>
              </a:ext>
            </a:extLst>
          </p:cNvPr>
          <p:cNvSpPr txBox="1"/>
          <p:nvPr/>
        </p:nvSpPr>
        <p:spPr>
          <a:xfrm>
            <a:off x="1097280" y="1979721"/>
            <a:ext cx="10280342" cy="4524315"/>
          </a:xfrm>
          <a:prstGeom prst="rect">
            <a:avLst/>
          </a:prstGeom>
          <a:noFill/>
        </p:spPr>
        <p:txBody>
          <a:bodyPr wrap="square" rtlCol="0">
            <a:spAutoFit/>
          </a:bodyPr>
          <a:lstStyle/>
          <a:p>
            <a:pPr marL="285750" indent="-285750">
              <a:buFont typeface="Arial" panose="020B0604020202020204" pitchFamily="34" charset="0"/>
              <a:buChar char="•"/>
            </a:pPr>
            <a:r>
              <a:rPr lang="en-US" sz="2400" dirty="0">
                <a:solidFill>
                  <a:srgbClr val="000000"/>
                </a:solidFill>
                <a:latin typeface="system-ui"/>
              </a:rPr>
              <a:t>Thanksgiving is a responsibility with benefits (</a:t>
            </a:r>
            <a:r>
              <a:rPr lang="en-US" sz="2400" dirty="0" err="1">
                <a:solidFill>
                  <a:srgbClr val="000000"/>
                </a:solidFill>
                <a:latin typeface="system-ui"/>
              </a:rPr>
              <a:t>con’t</a:t>
            </a:r>
            <a:r>
              <a:rPr lang="en-US" sz="2400" dirty="0">
                <a:solidFill>
                  <a:srgbClr val="000000"/>
                </a:solidFill>
                <a:latin typeface="system-ui"/>
              </a:rPr>
              <a:t>)</a:t>
            </a:r>
          </a:p>
          <a:p>
            <a:pPr marL="742950" lvl="1" indent="-285750">
              <a:buFont typeface="Arial" panose="020B0604020202020204" pitchFamily="34" charset="0"/>
              <a:buChar char="•"/>
            </a:pPr>
            <a:r>
              <a:rPr lang="en-US" sz="2400" dirty="0">
                <a:solidFill>
                  <a:srgbClr val="000000"/>
                </a:solidFill>
                <a:latin typeface="system-ui"/>
              </a:rPr>
              <a:t>Thanksgiving fuels our prayers</a:t>
            </a:r>
          </a:p>
          <a:p>
            <a:pPr marL="742950" lvl="1" indent="-285750">
              <a:buFont typeface="Arial" panose="020B0604020202020204" pitchFamily="34" charset="0"/>
              <a:buChar char="•"/>
            </a:pPr>
            <a:r>
              <a:rPr lang="en-US" sz="2400" dirty="0">
                <a:solidFill>
                  <a:srgbClr val="000000"/>
                </a:solidFill>
                <a:latin typeface="system-ui"/>
              </a:rPr>
              <a:t>Praise and thanksgiving work hand in hand and demonstrate love to God.</a:t>
            </a:r>
          </a:p>
          <a:p>
            <a:pPr marL="742950" lvl="1" indent="-285750">
              <a:buFont typeface="Arial" panose="020B0604020202020204" pitchFamily="34" charset="0"/>
              <a:buChar char="•"/>
            </a:pPr>
            <a:r>
              <a:rPr lang="en-US" sz="2400" b="0" i="0" dirty="0">
                <a:solidFill>
                  <a:srgbClr val="000000"/>
                </a:solidFill>
                <a:effectLst/>
                <a:latin typeface="system-ui"/>
              </a:rPr>
              <a:t>But I will hope continually, and will yet praise thee more and more. (Psalm 71:14)</a:t>
            </a:r>
            <a:endParaRPr lang="en-US" sz="2400" dirty="0">
              <a:solidFill>
                <a:srgbClr val="000000"/>
              </a:solidFill>
              <a:latin typeface="system-ui"/>
            </a:endParaRPr>
          </a:p>
          <a:p>
            <a:pPr marL="285750" indent="-285750">
              <a:buFont typeface="Arial" panose="020B0604020202020204" pitchFamily="34" charset="0"/>
              <a:buChar char="•"/>
            </a:pPr>
            <a:r>
              <a:rPr lang="en-US" sz="2400" dirty="0">
                <a:solidFill>
                  <a:srgbClr val="000000"/>
                </a:solidFill>
                <a:latin typeface="system-ui"/>
              </a:rPr>
              <a:t>An attitude of thanksgiving brings joy</a:t>
            </a:r>
          </a:p>
          <a:p>
            <a:pPr marL="742950" lvl="1" indent="-285750">
              <a:buFont typeface="Arial" panose="020B0604020202020204" pitchFamily="34" charset="0"/>
              <a:buChar char="•"/>
            </a:pPr>
            <a:r>
              <a:rPr lang="en-US" sz="2400" dirty="0">
                <a:solidFill>
                  <a:srgbClr val="000000"/>
                </a:solidFill>
                <a:latin typeface="system-ui"/>
              </a:rPr>
              <a:t>Praise ye the Lord: for it is good to sing praises unto our God; for it is pleasant; and praise is comely (Psalm 147:1)</a:t>
            </a:r>
          </a:p>
          <a:p>
            <a:pPr marL="742950" lvl="1" indent="-285750">
              <a:buFont typeface="Arial" panose="020B0604020202020204" pitchFamily="34" charset="0"/>
              <a:buChar char="•"/>
            </a:pPr>
            <a:r>
              <a:rPr lang="en-US" sz="2400" dirty="0">
                <a:solidFill>
                  <a:srgbClr val="000000"/>
                </a:solidFill>
                <a:latin typeface="system-ui"/>
              </a:rPr>
              <a:t>Praise the Lord; for the Lord is good: sing praises unto his name; for it is pleasant (Psalm 135:3)</a:t>
            </a:r>
          </a:p>
          <a:p>
            <a:pPr marL="742950" lvl="1" indent="-285750">
              <a:buFont typeface="Arial" panose="020B0604020202020204" pitchFamily="34" charset="0"/>
              <a:buChar char="•"/>
            </a:pPr>
            <a:r>
              <a:rPr lang="en-US" sz="2400" dirty="0">
                <a:solidFill>
                  <a:srgbClr val="000000"/>
                </a:solidFill>
                <a:latin typeface="system-ui"/>
              </a:rPr>
              <a:t>Spiritual growth and edification is the greatest joy to the believer. It causes us to look more like God.</a:t>
            </a:r>
          </a:p>
        </p:txBody>
      </p:sp>
    </p:spTree>
    <p:extLst>
      <p:ext uri="{BB962C8B-B14F-4D97-AF65-F5344CB8AC3E}">
        <p14:creationId xmlns:p14="http://schemas.microsoft.com/office/powerpoint/2010/main" val="31027475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6CB32-901A-4DA0-AA8A-9A7B5A88BFCD}"/>
              </a:ext>
            </a:extLst>
          </p:cNvPr>
          <p:cNvSpPr>
            <a:spLocks noGrp="1"/>
          </p:cNvSpPr>
          <p:nvPr>
            <p:ph type="title"/>
          </p:nvPr>
        </p:nvSpPr>
        <p:spPr>
          <a:xfrm>
            <a:off x="1097280" y="251092"/>
            <a:ext cx="10058400" cy="1450757"/>
          </a:xfrm>
        </p:spPr>
        <p:txBody>
          <a:bodyPr>
            <a:normAutofit/>
          </a:bodyPr>
          <a:lstStyle/>
          <a:p>
            <a:r>
              <a:rPr lang="en-US" dirty="0"/>
              <a:t>Homework</a:t>
            </a:r>
          </a:p>
        </p:txBody>
      </p:sp>
      <p:sp>
        <p:nvSpPr>
          <p:cNvPr id="5" name="TextBox 4">
            <a:extLst>
              <a:ext uri="{FF2B5EF4-FFF2-40B4-BE49-F238E27FC236}">
                <a16:creationId xmlns:a16="http://schemas.microsoft.com/office/drawing/2014/main" id="{1868EE5A-9FAC-521D-132A-AE1EADC1AA34}"/>
              </a:ext>
            </a:extLst>
          </p:cNvPr>
          <p:cNvSpPr txBox="1"/>
          <p:nvPr/>
        </p:nvSpPr>
        <p:spPr>
          <a:xfrm>
            <a:off x="1097280" y="1979721"/>
            <a:ext cx="10280342" cy="4770537"/>
          </a:xfrm>
          <a:prstGeom prst="rect">
            <a:avLst/>
          </a:prstGeom>
          <a:noFill/>
        </p:spPr>
        <p:txBody>
          <a:bodyPr wrap="square" rtlCol="0">
            <a:spAutoFit/>
          </a:bodyPr>
          <a:lstStyle/>
          <a:p>
            <a:pPr marL="285750" indent="-285750">
              <a:buFont typeface="Arial" panose="020B0604020202020204" pitchFamily="34" charset="0"/>
              <a:buChar char="•"/>
            </a:pPr>
            <a:r>
              <a:rPr lang="en-US" sz="2000" dirty="0"/>
              <a:t>Go out and take this gratitude quiz. (</a:t>
            </a:r>
            <a:r>
              <a:rPr lang="en-US" sz="2000" dirty="0">
                <a:hlinkClick r:id="rId2"/>
              </a:rPr>
              <a:t>Gratitude Quiz | Greater Good (berkeley.edu)</a:t>
            </a:r>
            <a:endParaRPr lang="en-US" sz="2000" dirty="0"/>
          </a:p>
          <a:p>
            <a:pPr marL="285750" indent="-285750">
              <a:buFont typeface="Arial" panose="020B0604020202020204" pitchFamily="34" charset="0"/>
              <a:buChar char="•"/>
            </a:pPr>
            <a:r>
              <a:rPr lang="en-US" sz="2000" dirty="0"/>
              <a:t>Journal what you are thankful for this week.</a:t>
            </a:r>
          </a:p>
          <a:p>
            <a:pPr marL="285750" indent="-285750">
              <a:buFont typeface="Arial" panose="020B0604020202020204" pitchFamily="34" charset="0"/>
              <a:buChar char="•"/>
            </a:pPr>
            <a:r>
              <a:rPr lang="en-US" sz="2000" dirty="0"/>
              <a:t>Gratitude Reflection</a:t>
            </a:r>
          </a:p>
          <a:p>
            <a:pPr marL="742950" lvl="1" indent="-285750">
              <a:buFont typeface="Arial" panose="020B0604020202020204" pitchFamily="34" charset="0"/>
              <a:buChar char="•"/>
            </a:pPr>
            <a:r>
              <a:rPr lang="en-US" sz="2000" b="0" i="0" dirty="0">
                <a:solidFill>
                  <a:srgbClr val="191D34"/>
                </a:solidFill>
                <a:effectLst/>
                <a:latin typeface="Franklin Gothic Book" panose="020B0503020102020204" pitchFamily="34" charset="0"/>
              </a:rPr>
              <a:t>Settle yourself in a relaxed posture. Take a few deep, calming breaths to relax and center. Let your awareness move to your immediate environment: all the things you can smell, taste, touch, see, hear. Say to yourself: “For this, I am grateful.”</a:t>
            </a:r>
          </a:p>
          <a:p>
            <a:pPr marL="742950" lvl="1" indent="-285750">
              <a:buFont typeface="Arial" panose="020B0604020202020204" pitchFamily="34" charset="0"/>
              <a:buChar char="•"/>
            </a:pPr>
            <a:r>
              <a:rPr lang="en-US" sz="2000" b="0" i="0" dirty="0">
                <a:solidFill>
                  <a:srgbClr val="191D34"/>
                </a:solidFill>
                <a:effectLst/>
                <a:latin typeface="Franklin Gothic Book" panose="020B0503020102020204" pitchFamily="34" charset="0"/>
              </a:rPr>
              <a:t>Next, bring to mind those people in your life to whom you are close: your friends, family, partner…. Say to yourself, “For this, I am grateful.”</a:t>
            </a:r>
          </a:p>
          <a:p>
            <a:pPr marL="742950" lvl="1" indent="-285750">
              <a:buFont typeface="Arial" panose="020B0604020202020204" pitchFamily="34" charset="0"/>
              <a:buChar char="•"/>
            </a:pPr>
            <a:r>
              <a:rPr lang="en-US" sz="2000" b="0" i="0" dirty="0">
                <a:solidFill>
                  <a:srgbClr val="191D34"/>
                </a:solidFill>
                <a:effectLst/>
                <a:latin typeface="Franklin Gothic Book" panose="020B0503020102020204" pitchFamily="34" charset="0"/>
              </a:rPr>
              <a:t>Next, turn your attention onto yourself: you are a unique individual, blessed with imagination, the ability to communicate, to learn from the past and plan for the future, to overcome any pain you may be experiencing. Say to yourself: “For this, I am grateful.”</a:t>
            </a:r>
          </a:p>
          <a:p>
            <a:pPr marL="742950" lvl="1" indent="-285750">
              <a:buFont typeface="Arial" panose="020B0604020202020204" pitchFamily="34" charset="0"/>
              <a:buChar char="•"/>
            </a:pPr>
            <a:r>
              <a:rPr lang="en-US" sz="2000" b="0" i="0" dirty="0">
                <a:solidFill>
                  <a:srgbClr val="191D34"/>
                </a:solidFill>
                <a:effectLst/>
                <a:latin typeface="Franklin Gothic Book" panose="020B0503020102020204" pitchFamily="34" charset="0"/>
              </a:rPr>
              <a:t>Finally, rest in the realization that life is a precious gift. That you have been born into a period of immense prosperity, that you have the gift of health, culture, and access to spiritual teachings. Say to yourself: “For this, I am grateful.” (Still Mind, 2014)</a:t>
            </a:r>
          </a:p>
          <a:p>
            <a:pPr marL="285750" indent="-285750">
              <a:buFont typeface="Arial" panose="020B0604020202020204" pitchFamily="34" charset="0"/>
              <a:buChar char="•"/>
            </a:pPr>
            <a:endParaRPr lang="en-US" sz="2400" dirty="0"/>
          </a:p>
        </p:txBody>
      </p:sp>
    </p:spTree>
    <p:extLst>
      <p:ext uri="{BB962C8B-B14F-4D97-AF65-F5344CB8AC3E}">
        <p14:creationId xmlns:p14="http://schemas.microsoft.com/office/powerpoint/2010/main" val="30820487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10AF38-26DF-48B3-952C-4A9091D6863C}"/>
              </a:ext>
            </a:extLst>
          </p:cNvPr>
          <p:cNvSpPr>
            <a:spLocks noGrp="1"/>
          </p:cNvSpPr>
          <p:nvPr>
            <p:ph type="ctrTitle"/>
          </p:nvPr>
        </p:nvSpPr>
        <p:spPr>
          <a:xfrm>
            <a:off x="648929" y="639097"/>
            <a:ext cx="6907757" cy="3686015"/>
          </a:xfrm>
        </p:spPr>
        <p:txBody>
          <a:bodyPr>
            <a:normAutofit fontScale="90000"/>
          </a:bodyPr>
          <a:lstStyle/>
          <a:p>
            <a:r>
              <a:rPr lang="en-US" sz="8000" dirty="0"/>
              <a:t>Week 4 – What Comes After Thanksgiving Day?</a:t>
            </a:r>
          </a:p>
        </p:txBody>
      </p:sp>
      <p:sp>
        <p:nvSpPr>
          <p:cNvPr id="3" name="Subtitle 2">
            <a:extLst>
              <a:ext uri="{FF2B5EF4-FFF2-40B4-BE49-F238E27FC236}">
                <a16:creationId xmlns:a16="http://schemas.microsoft.com/office/drawing/2014/main" id="{37FC2D8F-56D2-4ADF-B439-0E09E7C37894}"/>
              </a:ext>
            </a:extLst>
          </p:cNvPr>
          <p:cNvSpPr>
            <a:spLocks noGrp="1"/>
          </p:cNvSpPr>
          <p:nvPr>
            <p:ph type="subTitle" idx="1"/>
          </p:nvPr>
        </p:nvSpPr>
        <p:spPr>
          <a:xfrm>
            <a:off x="632899" y="4672739"/>
            <a:ext cx="6269347" cy="1021498"/>
          </a:xfrm>
        </p:spPr>
        <p:txBody>
          <a:bodyPr>
            <a:normAutofit/>
          </a:bodyPr>
          <a:lstStyle/>
          <a:p>
            <a:r>
              <a:rPr lang="en-US" sz="2400" dirty="0">
                <a:solidFill>
                  <a:schemeClr val="tx1">
                    <a:lumMod val="85000"/>
                    <a:lumOff val="15000"/>
                  </a:schemeClr>
                </a:solidFill>
              </a:rPr>
              <a:t>Nov. 30, 2022</a:t>
            </a:r>
          </a:p>
        </p:txBody>
      </p:sp>
      <p:pic>
        <p:nvPicPr>
          <p:cNvPr id="6" name="Picture 5">
            <a:extLst>
              <a:ext uri="{FF2B5EF4-FFF2-40B4-BE49-F238E27FC236}">
                <a16:creationId xmlns:a16="http://schemas.microsoft.com/office/drawing/2014/main" id="{308AC96E-AA33-4309-B51D-072F59E6EC0B}"/>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7556686" y="1"/>
            <a:ext cx="4635315" cy="6857999"/>
          </a:xfrm>
          <a:prstGeom prst="rect">
            <a:avLst/>
          </a:prstGeom>
        </p:spPr>
      </p:pic>
    </p:spTree>
    <p:extLst>
      <p:ext uri="{BB962C8B-B14F-4D97-AF65-F5344CB8AC3E}">
        <p14:creationId xmlns:p14="http://schemas.microsoft.com/office/powerpoint/2010/main" val="5149108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6CB32-901A-4DA0-AA8A-9A7B5A88BFCD}"/>
              </a:ext>
            </a:extLst>
          </p:cNvPr>
          <p:cNvSpPr>
            <a:spLocks noGrp="1"/>
          </p:cNvSpPr>
          <p:nvPr>
            <p:ph type="title"/>
          </p:nvPr>
        </p:nvSpPr>
        <p:spPr>
          <a:xfrm>
            <a:off x="1097280" y="251092"/>
            <a:ext cx="10058400" cy="1450757"/>
          </a:xfrm>
        </p:spPr>
        <p:txBody>
          <a:bodyPr>
            <a:normAutofit/>
          </a:bodyPr>
          <a:lstStyle/>
          <a:p>
            <a:r>
              <a:rPr lang="en-US" dirty="0"/>
              <a:t>The Thanksgiving Aftermath</a:t>
            </a:r>
          </a:p>
        </p:txBody>
      </p:sp>
      <p:sp>
        <p:nvSpPr>
          <p:cNvPr id="5" name="TextBox 4">
            <a:extLst>
              <a:ext uri="{FF2B5EF4-FFF2-40B4-BE49-F238E27FC236}">
                <a16:creationId xmlns:a16="http://schemas.microsoft.com/office/drawing/2014/main" id="{1868EE5A-9FAC-521D-132A-AE1EADC1AA34}"/>
              </a:ext>
            </a:extLst>
          </p:cNvPr>
          <p:cNvSpPr txBox="1"/>
          <p:nvPr/>
        </p:nvSpPr>
        <p:spPr>
          <a:xfrm>
            <a:off x="1097280" y="1979721"/>
            <a:ext cx="10280342" cy="4154984"/>
          </a:xfrm>
          <a:prstGeom prst="rect">
            <a:avLst/>
          </a:prstGeom>
          <a:noFill/>
        </p:spPr>
        <p:txBody>
          <a:bodyPr wrap="square" rtlCol="0">
            <a:spAutoFit/>
          </a:bodyPr>
          <a:lstStyle/>
          <a:p>
            <a:pPr marL="285750" indent="-285750">
              <a:buFont typeface="Arial" panose="020B0604020202020204" pitchFamily="34" charset="0"/>
              <a:buChar char="•"/>
            </a:pPr>
            <a:r>
              <a:rPr lang="en-US" sz="2400" b="1" i="0" baseline="30000" dirty="0">
                <a:solidFill>
                  <a:srgbClr val="000000"/>
                </a:solidFill>
                <a:effectLst/>
                <a:latin typeface="system-ui"/>
              </a:rPr>
              <a:t> </a:t>
            </a:r>
            <a:r>
              <a:rPr lang="en-US" sz="2400" b="0" i="0" dirty="0">
                <a:solidFill>
                  <a:srgbClr val="000000"/>
                </a:solidFill>
                <a:effectLst/>
                <a:latin typeface="system-ui"/>
              </a:rPr>
              <a:t>Once Thanksgiving is over it positions most for the beginning of the end of the year.</a:t>
            </a:r>
          </a:p>
          <a:p>
            <a:pPr marL="742950" lvl="1" indent="-285750">
              <a:buFont typeface="Arial" panose="020B0604020202020204" pitchFamily="34" charset="0"/>
              <a:buChar char="•"/>
            </a:pPr>
            <a:r>
              <a:rPr lang="en-US" sz="2400" dirty="0">
                <a:solidFill>
                  <a:srgbClr val="000000"/>
                </a:solidFill>
                <a:latin typeface="system-ui"/>
              </a:rPr>
              <a:t>Thanksgiving puts us in a place to be thankful for all God has done:</a:t>
            </a:r>
          </a:p>
          <a:p>
            <a:pPr marL="1200150" lvl="2" indent="-285750">
              <a:buFont typeface="Arial" panose="020B0604020202020204" pitchFamily="34" charset="0"/>
              <a:buChar char="•"/>
            </a:pPr>
            <a:r>
              <a:rPr lang="en-US" sz="2400" b="1" i="0" baseline="30000" dirty="0">
                <a:solidFill>
                  <a:srgbClr val="000000"/>
                </a:solidFill>
                <a:effectLst/>
                <a:latin typeface="system-ui"/>
              </a:rPr>
              <a:t> </a:t>
            </a:r>
            <a:r>
              <a:rPr lang="en-US" sz="2400" b="0" i="0" dirty="0">
                <a:solidFill>
                  <a:srgbClr val="000000"/>
                </a:solidFill>
                <a:effectLst/>
                <a:latin typeface="system-ui"/>
              </a:rPr>
              <a:t>In every thing give thanks: for this is the will of God in Christ Jesus concerning you. (I </a:t>
            </a:r>
            <a:r>
              <a:rPr lang="en-US" sz="2400" b="0" i="0" dirty="0" err="1">
                <a:solidFill>
                  <a:srgbClr val="000000"/>
                </a:solidFill>
                <a:effectLst/>
                <a:latin typeface="system-ui"/>
              </a:rPr>
              <a:t>Thes</a:t>
            </a:r>
            <a:r>
              <a:rPr lang="en-US" sz="2400" b="0" i="0" dirty="0">
                <a:solidFill>
                  <a:srgbClr val="000000"/>
                </a:solidFill>
                <a:effectLst/>
                <a:latin typeface="system-ui"/>
              </a:rPr>
              <a:t>. 5:18)</a:t>
            </a:r>
          </a:p>
          <a:p>
            <a:pPr marL="1200150" lvl="2" indent="-285750">
              <a:buFont typeface="Arial" panose="020B0604020202020204" pitchFamily="34" charset="0"/>
              <a:buChar char="•"/>
            </a:pPr>
            <a:r>
              <a:rPr lang="en-US" sz="2400" b="0" i="0" dirty="0">
                <a:solidFill>
                  <a:srgbClr val="000000"/>
                </a:solidFill>
                <a:effectLst/>
                <a:latin typeface="system-ui"/>
              </a:rPr>
              <a:t>Neither is worshipped with men's hands, as though he needed any thing, seeing he giveth to all life, and breath, and all things; (Acts 17:25)</a:t>
            </a:r>
          </a:p>
          <a:p>
            <a:pPr marL="285750" indent="-285750">
              <a:buFont typeface="Arial" panose="020B0604020202020204" pitchFamily="34" charset="0"/>
              <a:buChar char="•"/>
            </a:pPr>
            <a:r>
              <a:rPr lang="en-US" sz="2400" dirty="0">
                <a:solidFill>
                  <a:srgbClr val="000000"/>
                </a:solidFill>
                <a:latin typeface="system-ui"/>
              </a:rPr>
              <a:t>Most will reflect on the highs and lows of the year, just in time for the crazy commercialism of Christmas – which now starts before Halloween. </a:t>
            </a:r>
          </a:p>
          <a:p>
            <a:pPr marL="285750" indent="-285750">
              <a:buFont typeface="Arial" panose="020B0604020202020204" pitchFamily="34" charset="0"/>
              <a:buChar char="•"/>
            </a:pPr>
            <a:r>
              <a:rPr lang="en-US" sz="2400" dirty="0">
                <a:solidFill>
                  <a:srgbClr val="000000"/>
                </a:solidFill>
                <a:latin typeface="system-ui"/>
              </a:rPr>
              <a:t>The challenge – Let’s look at Thanksgiving as the beginning instead of the ending.</a:t>
            </a:r>
          </a:p>
        </p:txBody>
      </p:sp>
    </p:spTree>
    <p:extLst>
      <p:ext uri="{BB962C8B-B14F-4D97-AF65-F5344CB8AC3E}">
        <p14:creationId xmlns:p14="http://schemas.microsoft.com/office/powerpoint/2010/main" val="25934809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6CB32-901A-4DA0-AA8A-9A7B5A88BFCD}"/>
              </a:ext>
            </a:extLst>
          </p:cNvPr>
          <p:cNvSpPr>
            <a:spLocks noGrp="1"/>
          </p:cNvSpPr>
          <p:nvPr>
            <p:ph type="title"/>
          </p:nvPr>
        </p:nvSpPr>
        <p:spPr>
          <a:xfrm>
            <a:off x="1097280" y="251092"/>
            <a:ext cx="10058400" cy="1450757"/>
          </a:xfrm>
        </p:spPr>
        <p:txBody>
          <a:bodyPr>
            <a:normAutofit/>
          </a:bodyPr>
          <a:lstStyle/>
          <a:p>
            <a:r>
              <a:rPr lang="en-US" dirty="0"/>
              <a:t>Thanksgiving – New Beginnings</a:t>
            </a:r>
          </a:p>
        </p:txBody>
      </p:sp>
      <p:sp>
        <p:nvSpPr>
          <p:cNvPr id="5" name="TextBox 4">
            <a:extLst>
              <a:ext uri="{FF2B5EF4-FFF2-40B4-BE49-F238E27FC236}">
                <a16:creationId xmlns:a16="http://schemas.microsoft.com/office/drawing/2014/main" id="{1868EE5A-9FAC-521D-132A-AE1EADC1AA34}"/>
              </a:ext>
            </a:extLst>
          </p:cNvPr>
          <p:cNvSpPr txBox="1"/>
          <p:nvPr/>
        </p:nvSpPr>
        <p:spPr>
          <a:xfrm>
            <a:off x="1097280" y="1979721"/>
            <a:ext cx="10514712" cy="3046988"/>
          </a:xfrm>
          <a:prstGeom prst="rect">
            <a:avLst/>
          </a:prstGeom>
          <a:noFill/>
        </p:spPr>
        <p:txBody>
          <a:bodyPr wrap="square" rtlCol="0">
            <a:spAutoFit/>
          </a:bodyPr>
          <a:lstStyle/>
          <a:p>
            <a:pPr marL="285750" indent="-285750">
              <a:buFont typeface="Arial" panose="020B0604020202020204" pitchFamily="34" charset="0"/>
              <a:buChar char="•"/>
            </a:pPr>
            <a:r>
              <a:rPr lang="en-US" sz="2400" b="1" i="0" baseline="30000" dirty="0">
                <a:solidFill>
                  <a:srgbClr val="000000"/>
                </a:solidFill>
                <a:effectLst/>
                <a:latin typeface="system-ui"/>
              </a:rPr>
              <a:t> </a:t>
            </a:r>
            <a:r>
              <a:rPr lang="en-US" sz="2400" b="0" i="0" dirty="0">
                <a:solidFill>
                  <a:srgbClr val="000000"/>
                </a:solidFill>
                <a:effectLst/>
                <a:latin typeface="system-ui"/>
              </a:rPr>
              <a:t>Gratitude is a catalyst tha</a:t>
            </a:r>
            <a:r>
              <a:rPr lang="en-US" sz="2400" dirty="0">
                <a:solidFill>
                  <a:srgbClr val="000000"/>
                </a:solidFill>
                <a:latin typeface="system-ui"/>
              </a:rPr>
              <a:t>t charges our faith! (progression from good to greater)</a:t>
            </a:r>
          </a:p>
          <a:p>
            <a:pPr marL="742950" lvl="1" indent="-285750">
              <a:buFont typeface="Arial" panose="020B0604020202020204" pitchFamily="34" charset="0"/>
              <a:buChar char="•"/>
            </a:pPr>
            <a:r>
              <a:rPr lang="en-US" sz="2400" dirty="0">
                <a:solidFill>
                  <a:srgbClr val="000000"/>
                </a:solidFill>
                <a:latin typeface="system-ui"/>
              </a:rPr>
              <a:t>Gratitude should deepen our relationship/faith in God.</a:t>
            </a:r>
          </a:p>
          <a:p>
            <a:pPr marL="742950" lvl="1" indent="-285750">
              <a:buFont typeface="Arial" panose="020B0604020202020204" pitchFamily="34" charset="0"/>
              <a:buChar char="•"/>
            </a:pPr>
            <a:r>
              <a:rPr lang="en-US" sz="2400" dirty="0">
                <a:solidFill>
                  <a:srgbClr val="000000"/>
                </a:solidFill>
                <a:latin typeface="system-ui"/>
              </a:rPr>
              <a:t>Gratitude should cause us to have greater appreciation for His Love for us!</a:t>
            </a:r>
          </a:p>
          <a:p>
            <a:pPr marL="742950" lvl="1" indent="-285750">
              <a:buFont typeface="Arial" panose="020B0604020202020204" pitchFamily="34" charset="0"/>
              <a:buChar char="•"/>
            </a:pPr>
            <a:r>
              <a:rPr lang="en-US" sz="2400" dirty="0">
                <a:solidFill>
                  <a:srgbClr val="000000"/>
                </a:solidFill>
                <a:latin typeface="system-ui"/>
              </a:rPr>
              <a:t>While Gratitude looks back, it quickly unction's us to look forward to the greater.</a:t>
            </a:r>
          </a:p>
          <a:p>
            <a:pPr marL="285750" indent="-285750">
              <a:buFont typeface="Arial" panose="020B0604020202020204" pitchFamily="34" charset="0"/>
              <a:buChar char="•"/>
            </a:pPr>
            <a:r>
              <a:rPr lang="en-US" sz="2400" dirty="0">
                <a:solidFill>
                  <a:srgbClr val="000000"/>
                </a:solidFill>
                <a:latin typeface="system-ui"/>
              </a:rPr>
              <a:t>When we reflect on what God has done, it should help us believe what God will do!</a:t>
            </a:r>
          </a:p>
          <a:p>
            <a:pPr marL="285750" indent="-285750">
              <a:buFont typeface="Arial" panose="020B0604020202020204" pitchFamily="34" charset="0"/>
              <a:buChar char="•"/>
            </a:pPr>
            <a:r>
              <a:rPr lang="en-US" sz="2400" dirty="0">
                <a:solidFill>
                  <a:srgbClr val="000000"/>
                </a:solidFill>
                <a:latin typeface="system-ui"/>
              </a:rPr>
              <a:t>Our walk with God should be inspired with faith and joy in Jesus!</a:t>
            </a:r>
          </a:p>
        </p:txBody>
      </p:sp>
    </p:spTree>
    <p:extLst>
      <p:ext uri="{BB962C8B-B14F-4D97-AF65-F5344CB8AC3E}">
        <p14:creationId xmlns:p14="http://schemas.microsoft.com/office/powerpoint/2010/main" val="37087349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6CB32-901A-4DA0-AA8A-9A7B5A88BFCD}"/>
              </a:ext>
            </a:extLst>
          </p:cNvPr>
          <p:cNvSpPr>
            <a:spLocks noGrp="1"/>
          </p:cNvSpPr>
          <p:nvPr>
            <p:ph type="title"/>
          </p:nvPr>
        </p:nvSpPr>
        <p:spPr>
          <a:xfrm>
            <a:off x="1097280" y="251092"/>
            <a:ext cx="10058400" cy="1524441"/>
          </a:xfrm>
        </p:spPr>
        <p:txBody>
          <a:bodyPr>
            <a:normAutofit fontScale="90000"/>
          </a:bodyPr>
          <a:lstStyle/>
          <a:p>
            <a:br>
              <a:rPr lang="en-US" dirty="0"/>
            </a:br>
            <a:br>
              <a:rPr lang="en-US" dirty="0"/>
            </a:br>
            <a:r>
              <a:rPr lang="en-US" dirty="0"/>
              <a:t>Thanksgiving Cautions</a:t>
            </a:r>
          </a:p>
        </p:txBody>
      </p:sp>
      <p:sp>
        <p:nvSpPr>
          <p:cNvPr id="5" name="TextBox 4">
            <a:extLst>
              <a:ext uri="{FF2B5EF4-FFF2-40B4-BE49-F238E27FC236}">
                <a16:creationId xmlns:a16="http://schemas.microsoft.com/office/drawing/2014/main" id="{1868EE5A-9FAC-521D-132A-AE1EADC1AA34}"/>
              </a:ext>
            </a:extLst>
          </p:cNvPr>
          <p:cNvSpPr txBox="1"/>
          <p:nvPr/>
        </p:nvSpPr>
        <p:spPr>
          <a:xfrm>
            <a:off x="986309" y="1899822"/>
            <a:ext cx="10280342" cy="4493538"/>
          </a:xfrm>
          <a:prstGeom prst="rect">
            <a:avLst/>
          </a:prstGeom>
          <a:noFill/>
        </p:spPr>
        <p:txBody>
          <a:bodyPr wrap="square" rtlCol="0">
            <a:spAutoFit/>
          </a:bodyPr>
          <a:lstStyle/>
          <a:p>
            <a:pPr marL="285750" indent="-285750">
              <a:buFont typeface="Arial" panose="020B0604020202020204" pitchFamily="34" charset="0"/>
              <a:buChar char="•"/>
            </a:pPr>
            <a:r>
              <a:rPr lang="en-US" sz="2200" b="1" i="0" baseline="30000" dirty="0">
                <a:solidFill>
                  <a:srgbClr val="000000"/>
                </a:solidFill>
                <a:effectLst/>
                <a:latin typeface="system-ui"/>
              </a:rPr>
              <a:t> </a:t>
            </a:r>
            <a:r>
              <a:rPr lang="en-US" sz="2200" b="0" i="0" dirty="0">
                <a:solidFill>
                  <a:srgbClr val="000000"/>
                </a:solidFill>
                <a:effectLst/>
                <a:latin typeface="system-ui"/>
              </a:rPr>
              <a:t>In the </a:t>
            </a:r>
            <a:r>
              <a:rPr lang="en-US" sz="2200" b="0" i="1" dirty="0">
                <a:solidFill>
                  <a:srgbClr val="000000"/>
                </a:solidFill>
                <a:effectLst/>
                <a:latin typeface="system-ui"/>
              </a:rPr>
              <a:t>Gratitude process</a:t>
            </a:r>
            <a:r>
              <a:rPr lang="en-US" sz="2200" b="0" i="0" dirty="0">
                <a:solidFill>
                  <a:srgbClr val="000000"/>
                </a:solidFill>
                <a:effectLst/>
                <a:latin typeface="system-ui"/>
              </a:rPr>
              <a:t>, don’t be distracted to thank God and then attempt to pay Him back.</a:t>
            </a:r>
          </a:p>
          <a:p>
            <a:pPr marL="285750" indent="-285750">
              <a:buFont typeface="Arial" panose="020B0604020202020204" pitchFamily="34" charset="0"/>
              <a:buChar char="•"/>
            </a:pPr>
            <a:r>
              <a:rPr lang="en-US" sz="2200" dirty="0">
                <a:solidFill>
                  <a:srgbClr val="000000"/>
                </a:solidFill>
                <a:latin typeface="system-ui"/>
              </a:rPr>
              <a:t>We can’t pay God back for all He has done for us.</a:t>
            </a:r>
          </a:p>
          <a:p>
            <a:pPr marL="285750" indent="-285750">
              <a:buFont typeface="Arial" panose="020B0604020202020204" pitchFamily="34" charset="0"/>
              <a:buChar char="•"/>
            </a:pPr>
            <a:r>
              <a:rPr lang="en-US" sz="2200" b="0" i="0" dirty="0">
                <a:solidFill>
                  <a:srgbClr val="000000"/>
                </a:solidFill>
                <a:effectLst/>
                <a:latin typeface="system-ui"/>
              </a:rPr>
              <a:t>God’s grace </a:t>
            </a:r>
            <a:r>
              <a:rPr lang="en-US" sz="2200" dirty="0">
                <a:solidFill>
                  <a:srgbClr val="000000"/>
                </a:solidFill>
                <a:latin typeface="system-ui"/>
              </a:rPr>
              <a:t>has no beginning and end.  If we could pay God back for his grace…. It wouldn’t be grace (i.e. unmerited favor)</a:t>
            </a:r>
          </a:p>
          <a:p>
            <a:pPr marL="285750" indent="-285750">
              <a:buFont typeface="Arial" panose="020B0604020202020204" pitchFamily="34" charset="0"/>
              <a:buChar char="•"/>
            </a:pPr>
            <a:r>
              <a:rPr lang="en-US" sz="2200" dirty="0">
                <a:solidFill>
                  <a:srgbClr val="000000"/>
                </a:solidFill>
                <a:latin typeface="system-ui"/>
              </a:rPr>
              <a:t>Every achievement is an undeserved gift from God’s mercy</a:t>
            </a:r>
          </a:p>
          <a:p>
            <a:pPr marL="742950" lvl="1" indent="-285750">
              <a:buFont typeface="Arial" panose="020B0604020202020204" pitchFamily="34" charset="0"/>
              <a:buChar char="•"/>
            </a:pPr>
            <a:r>
              <a:rPr lang="en-US" sz="2200" b="0" i="0" dirty="0">
                <a:solidFill>
                  <a:srgbClr val="000000"/>
                </a:solidFill>
                <a:effectLst/>
                <a:latin typeface="system-ui"/>
              </a:rPr>
              <a:t>Every good gift and every perfect gift is from above, and cometh down from the Father of lights, with whom is no variableness, neither shadow of turning. (James 1:17)</a:t>
            </a:r>
            <a:endParaRPr lang="en-US" sz="2200" dirty="0">
              <a:solidFill>
                <a:srgbClr val="000000"/>
              </a:solidFill>
              <a:latin typeface="system-ui"/>
            </a:endParaRPr>
          </a:p>
          <a:p>
            <a:pPr marL="285750" indent="-285750">
              <a:buFont typeface="Arial" panose="020B0604020202020204" pitchFamily="34" charset="0"/>
              <a:buChar char="•"/>
            </a:pPr>
            <a:r>
              <a:rPr lang="en-US" sz="2200" dirty="0">
                <a:solidFill>
                  <a:srgbClr val="000000"/>
                </a:solidFill>
                <a:latin typeface="system-ui"/>
              </a:rPr>
              <a:t>We wouldn’t think so highly of ourselves if we really considered how much we have sinned against God and we would thank Him more purposefully for Grace!</a:t>
            </a:r>
          </a:p>
          <a:p>
            <a:pPr marL="285750" indent="-285750">
              <a:buFont typeface="Arial" panose="020B0604020202020204" pitchFamily="34" charset="0"/>
              <a:buChar char="•"/>
            </a:pPr>
            <a:r>
              <a:rPr lang="en-US" sz="2200" b="0" i="0" dirty="0">
                <a:solidFill>
                  <a:srgbClr val="000000"/>
                </a:solidFill>
                <a:effectLst/>
                <a:latin typeface="system-ui"/>
              </a:rPr>
              <a:t>Anything good ahead of us is a provision of His grace.</a:t>
            </a:r>
          </a:p>
          <a:p>
            <a:pPr marL="285750" indent="-285750">
              <a:buFont typeface="Arial" panose="020B0604020202020204" pitchFamily="34" charset="0"/>
              <a:buChar char="•"/>
            </a:pPr>
            <a:r>
              <a:rPr lang="en-US" sz="2200" dirty="0">
                <a:solidFill>
                  <a:srgbClr val="000000"/>
                </a:solidFill>
                <a:latin typeface="system-ui"/>
              </a:rPr>
              <a:t>We should look for more opportunity to bask in the grace of God!</a:t>
            </a:r>
          </a:p>
        </p:txBody>
      </p:sp>
    </p:spTree>
    <p:extLst>
      <p:ext uri="{BB962C8B-B14F-4D97-AF65-F5344CB8AC3E}">
        <p14:creationId xmlns:p14="http://schemas.microsoft.com/office/powerpoint/2010/main" val="4782991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6CB32-901A-4DA0-AA8A-9A7B5A88BFCD}"/>
              </a:ext>
            </a:extLst>
          </p:cNvPr>
          <p:cNvSpPr>
            <a:spLocks noGrp="1"/>
          </p:cNvSpPr>
          <p:nvPr>
            <p:ph type="title"/>
          </p:nvPr>
        </p:nvSpPr>
        <p:spPr>
          <a:xfrm>
            <a:off x="1097280" y="251092"/>
            <a:ext cx="10058400" cy="1450757"/>
          </a:xfrm>
        </p:spPr>
        <p:txBody>
          <a:bodyPr>
            <a:normAutofit/>
          </a:bodyPr>
          <a:lstStyle/>
          <a:p>
            <a:r>
              <a:rPr lang="en-US" dirty="0"/>
              <a:t>Thanksgiving Cautions (</a:t>
            </a:r>
            <a:r>
              <a:rPr lang="en-US" dirty="0" err="1"/>
              <a:t>con’t</a:t>
            </a:r>
            <a:r>
              <a:rPr lang="en-US" dirty="0"/>
              <a:t>)</a:t>
            </a:r>
          </a:p>
        </p:txBody>
      </p:sp>
      <p:sp>
        <p:nvSpPr>
          <p:cNvPr id="5" name="TextBox 4">
            <a:extLst>
              <a:ext uri="{FF2B5EF4-FFF2-40B4-BE49-F238E27FC236}">
                <a16:creationId xmlns:a16="http://schemas.microsoft.com/office/drawing/2014/main" id="{1868EE5A-9FAC-521D-132A-AE1EADC1AA34}"/>
              </a:ext>
            </a:extLst>
          </p:cNvPr>
          <p:cNvSpPr txBox="1"/>
          <p:nvPr/>
        </p:nvSpPr>
        <p:spPr>
          <a:xfrm>
            <a:off x="1097280" y="1979721"/>
            <a:ext cx="10280342" cy="3046988"/>
          </a:xfrm>
          <a:prstGeom prst="rect">
            <a:avLst/>
          </a:prstGeom>
          <a:noFill/>
        </p:spPr>
        <p:txBody>
          <a:bodyPr wrap="square" rtlCol="0">
            <a:spAutoFit/>
          </a:bodyPr>
          <a:lstStyle/>
          <a:p>
            <a:pPr marL="285750" indent="-285750">
              <a:buFont typeface="Arial" panose="020B0604020202020204" pitchFamily="34" charset="0"/>
              <a:buChar char="•"/>
            </a:pPr>
            <a:r>
              <a:rPr lang="en-US" sz="2400" b="1" i="0" baseline="30000" dirty="0">
                <a:solidFill>
                  <a:srgbClr val="000000"/>
                </a:solidFill>
                <a:effectLst/>
                <a:latin typeface="system-ui"/>
              </a:rPr>
              <a:t> </a:t>
            </a:r>
            <a:r>
              <a:rPr lang="en-US" sz="2400" b="0" i="0" dirty="0">
                <a:solidFill>
                  <a:srgbClr val="000000"/>
                </a:solidFill>
                <a:effectLst/>
                <a:latin typeface="system-ui"/>
              </a:rPr>
              <a:t>Ensure your gratitude is God centered and not based on His gifts!</a:t>
            </a:r>
          </a:p>
          <a:p>
            <a:pPr marL="285750" indent="-285750">
              <a:buFont typeface="Arial" panose="020B0604020202020204" pitchFamily="34" charset="0"/>
              <a:buChar char="•"/>
            </a:pPr>
            <a:r>
              <a:rPr lang="en-US" sz="2400" dirty="0">
                <a:solidFill>
                  <a:srgbClr val="000000"/>
                </a:solidFill>
                <a:latin typeface="system-ui"/>
              </a:rPr>
              <a:t>Our gratitude should be aligned with our affection for God and commitment.</a:t>
            </a:r>
          </a:p>
          <a:p>
            <a:pPr marL="742950" lvl="1" indent="-285750">
              <a:buFont typeface="Arial" panose="020B0604020202020204" pitchFamily="34" charset="0"/>
              <a:buChar char="•"/>
            </a:pPr>
            <a:r>
              <a:rPr lang="en-US" sz="2400" dirty="0">
                <a:solidFill>
                  <a:srgbClr val="000000"/>
                </a:solidFill>
                <a:latin typeface="system-ui"/>
              </a:rPr>
              <a:t>Without affection &amp; commitment, then God is a vending machine.</a:t>
            </a:r>
          </a:p>
          <a:p>
            <a:pPr marL="285750" indent="-285750">
              <a:buFont typeface="Arial" panose="020B0604020202020204" pitchFamily="34" charset="0"/>
              <a:buChar char="•"/>
            </a:pPr>
            <a:r>
              <a:rPr lang="en-US" sz="2400" dirty="0">
                <a:solidFill>
                  <a:srgbClr val="000000"/>
                </a:solidFill>
                <a:latin typeface="system-ui"/>
              </a:rPr>
              <a:t>Our gratitude should always consider how GREAT the Giver is, JESUS!</a:t>
            </a:r>
          </a:p>
          <a:p>
            <a:pPr marL="285750" indent="-285750">
              <a:buFont typeface="Arial" panose="020B0604020202020204" pitchFamily="34" charset="0"/>
              <a:buChar char="•"/>
            </a:pPr>
            <a:r>
              <a:rPr lang="en-US" sz="2400" dirty="0">
                <a:solidFill>
                  <a:srgbClr val="000000"/>
                </a:solidFill>
                <a:latin typeface="system-ui"/>
              </a:rPr>
              <a:t>Amidst our gratitude, ask yourself, where does my deepest affection and appreciation reside? </a:t>
            </a:r>
            <a:r>
              <a:rPr lang="en-US" sz="2400" dirty="0">
                <a:solidFill>
                  <a:srgbClr val="000000"/>
                </a:solidFill>
                <a:highlight>
                  <a:srgbClr val="00FF00"/>
                </a:highlight>
                <a:latin typeface="system-ui"/>
              </a:rPr>
              <a:t>[LA]</a:t>
            </a:r>
            <a:r>
              <a:rPr lang="en-US" sz="2400" dirty="0">
                <a:solidFill>
                  <a:srgbClr val="000000"/>
                </a:solidFill>
                <a:latin typeface="system-ui"/>
              </a:rPr>
              <a:t> (i.e. in God, in family, in career, in wealth, etc.)</a:t>
            </a:r>
          </a:p>
          <a:p>
            <a:pPr marL="285750" indent="-285750">
              <a:buFont typeface="Arial" panose="020B0604020202020204" pitchFamily="34" charset="0"/>
              <a:buChar char="•"/>
            </a:pPr>
            <a:r>
              <a:rPr lang="en-US" sz="2400" dirty="0">
                <a:solidFill>
                  <a:srgbClr val="000000"/>
                </a:solidFill>
                <a:latin typeface="system-ui"/>
              </a:rPr>
              <a:t>Keep gratitude anchored with the giver, God!</a:t>
            </a:r>
          </a:p>
          <a:p>
            <a:pPr marL="285750" indent="-285750">
              <a:buFont typeface="Arial" panose="020B0604020202020204" pitchFamily="34" charset="0"/>
              <a:buChar char="•"/>
            </a:pPr>
            <a:endParaRPr lang="en-US" sz="2400" dirty="0">
              <a:solidFill>
                <a:srgbClr val="000000"/>
              </a:solidFill>
              <a:latin typeface="system-ui"/>
            </a:endParaRPr>
          </a:p>
        </p:txBody>
      </p:sp>
    </p:spTree>
    <p:extLst>
      <p:ext uri="{BB962C8B-B14F-4D97-AF65-F5344CB8AC3E}">
        <p14:creationId xmlns:p14="http://schemas.microsoft.com/office/powerpoint/2010/main" val="22106508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6CB32-901A-4DA0-AA8A-9A7B5A88BFCD}"/>
              </a:ext>
            </a:extLst>
          </p:cNvPr>
          <p:cNvSpPr>
            <a:spLocks noGrp="1"/>
          </p:cNvSpPr>
          <p:nvPr>
            <p:ph type="title"/>
          </p:nvPr>
        </p:nvSpPr>
        <p:spPr>
          <a:xfrm>
            <a:off x="1097280" y="251092"/>
            <a:ext cx="10058400" cy="1450757"/>
          </a:xfrm>
        </p:spPr>
        <p:txBody>
          <a:bodyPr>
            <a:normAutofit/>
          </a:bodyPr>
          <a:lstStyle/>
          <a:p>
            <a:r>
              <a:rPr lang="en-US" dirty="0"/>
              <a:t>Introduction</a:t>
            </a:r>
          </a:p>
        </p:txBody>
      </p:sp>
      <p:sp>
        <p:nvSpPr>
          <p:cNvPr id="5" name="TextBox 4">
            <a:extLst>
              <a:ext uri="{FF2B5EF4-FFF2-40B4-BE49-F238E27FC236}">
                <a16:creationId xmlns:a16="http://schemas.microsoft.com/office/drawing/2014/main" id="{1868EE5A-9FAC-521D-132A-AE1EADC1AA34}"/>
              </a:ext>
            </a:extLst>
          </p:cNvPr>
          <p:cNvSpPr txBox="1"/>
          <p:nvPr/>
        </p:nvSpPr>
        <p:spPr>
          <a:xfrm>
            <a:off x="1097280" y="1979721"/>
            <a:ext cx="10280342" cy="4062651"/>
          </a:xfrm>
          <a:prstGeom prst="rect">
            <a:avLst/>
          </a:prstGeom>
          <a:noFill/>
        </p:spPr>
        <p:txBody>
          <a:bodyPr wrap="square" rtlCol="0">
            <a:spAutoFit/>
          </a:bodyPr>
          <a:lstStyle/>
          <a:p>
            <a:pPr marL="285750" indent="-285750">
              <a:buFont typeface="Arial" panose="020B0604020202020204" pitchFamily="34" charset="0"/>
              <a:buChar char="•"/>
            </a:pPr>
            <a:r>
              <a:rPr lang="en-US" sz="2000" dirty="0"/>
              <a:t>Humans innately experience appreciation</a:t>
            </a:r>
          </a:p>
          <a:p>
            <a:pPr marL="285750" indent="-285750">
              <a:buFont typeface="Arial" panose="020B0604020202020204" pitchFamily="34" charset="0"/>
              <a:buChar char="•"/>
            </a:pPr>
            <a:r>
              <a:rPr lang="en-US" sz="2000" dirty="0"/>
              <a:t>Circumstances/Experiences in life don’t always generate gratitude. (i.e. death, hurt, illness, etc.)</a:t>
            </a:r>
          </a:p>
          <a:p>
            <a:pPr marL="285750" indent="-285750">
              <a:buFont typeface="Arial" panose="020B0604020202020204" pitchFamily="34" charset="0"/>
              <a:buChar char="•"/>
            </a:pPr>
            <a:r>
              <a:rPr lang="en-US" sz="2000" dirty="0"/>
              <a:t>Give thanks in all circumstances; for this is the will of God in Christ Jesus for you (I Thess. 5:18)</a:t>
            </a:r>
          </a:p>
          <a:p>
            <a:pPr marL="742950" lvl="1" indent="-285750">
              <a:buFont typeface="Arial" panose="020B0604020202020204" pitchFamily="34" charset="0"/>
              <a:buChar char="•"/>
            </a:pPr>
            <a:r>
              <a:rPr lang="en-US" sz="2000" dirty="0">
                <a:highlight>
                  <a:srgbClr val="00FF00"/>
                </a:highlight>
              </a:rPr>
              <a:t>Give thanks “in”, not “for”!</a:t>
            </a:r>
          </a:p>
          <a:p>
            <a:pPr marL="742950" lvl="1" indent="-285750">
              <a:buFont typeface="Arial" panose="020B0604020202020204" pitchFamily="34" charset="0"/>
              <a:buChar char="•"/>
            </a:pPr>
            <a:r>
              <a:rPr lang="en-US" sz="2000" dirty="0"/>
              <a:t>Give God thanks for his protection in all circumstances.</a:t>
            </a:r>
          </a:p>
          <a:p>
            <a:pPr marL="285750" indent="-285750">
              <a:buFont typeface="Arial" panose="020B0604020202020204" pitchFamily="34" charset="0"/>
              <a:buChar char="•"/>
            </a:pPr>
            <a:r>
              <a:rPr lang="en-US" sz="2000" dirty="0"/>
              <a:t>How to Grasp Thankfulness in All Circumstances</a:t>
            </a:r>
          </a:p>
          <a:p>
            <a:pPr marL="742950" lvl="1" indent="-285750">
              <a:buFont typeface="Arial" panose="020B0604020202020204" pitchFamily="34" charset="0"/>
              <a:buChar char="•"/>
            </a:pPr>
            <a:r>
              <a:rPr lang="en-US" sz="2000" dirty="0"/>
              <a:t>Sense of Reflection</a:t>
            </a:r>
          </a:p>
          <a:p>
            <a:pPr marL="742950" lvl="1" indent="-285750">
              <a:buFont typeface="Arial" panose="020B0604020202020204" pitchFamily="34" charset="0"/>
              <a:buChar char="•"/>
            </a:pPr>
            <a:r>
              <a:rPr lang="en-US" sz="2000" dirty="0"/>
              <a:t>Develop Relationships</a:t>
            </a:r>
          </a:p>
          <a:p>
            <a:pPr marL="742950" lvl="1" indent="-285750">
              <a:buFont typeface="Arial" panose="020B0604020202020204" pitchFamily="34" charset="0"/>
              <a:buChar char="•"/>
            </a:pPr>
            <a:r>
              <a:rPr lang="en-US" sz="2000" dirty="0"/>
              <a:t>Remember “WHEN”</a:t>
            </a:r>
          </a:p>
          <a:p>
            <a:pPr marL="742950" lvl="1" indent="-285750">
              <a:buFont typeface="Arial" panose="020B0604020202020204" pitchFamily="34" charset="0"/>
              <a:buChar char="•"/>
            </a:pPr>
            <a:r>
              <a:rPr lang="en-US" sz="2000" dirty="0"/>
              <a:t>Develop Your Response</a:t>
            </a:r>
          </a:p>
          <a:p>
            <a:endParaRPr lang="en-US" dirty="0"/>
          </a:p>
        </p:txBody>
      </p:sp>
    </p:spTree>
    <p:extLst>
      <p:ext uri="{BB962C8B-B14F-4D97-AF65-F5344CB8AC3E}">
        <p14:creationId xmlns:p14="http://schemas.microsoft.com/office/powerpoint/2010/main" val="24825468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6CB32-901A-4DA0-AA8A-9A7B5A88BFCD}"/>
              </a:ext>
            </a:extLst>
          </p:cNvPr>
          <p:cNvSpPr>
            <a:spLocks noGrp="1"/>
          </p:cNvSpPr>
          <p:nvPr>
            <p:ph type="title"/>
          </p:nvPr>
        </p:nvSpPr>
        <p:spPr>
          <a:xfrm>
            <a:off x="1097280" y="251092"/>
            <a:ext cx="10058400" cy="1450757"/>
          </a:xfrm>
        </p:spPr>
        <p:txBody>
          <a:bodyPr>
            <a:normAutofit/>
          </a:bodyPr>
          <a:lstStyle/>
          <a:p>
            <a:r>
              <a:rPr lang="en-US" dirty="0"/>
              <a:t>Thanksgiving – Resolve</a:t>
            </a:r>
          </a:p>
        </p:txBody>
      </p:sp>
      <p:sp>
        <p:nvSpPr>
          <p:cNvPr id="5" name="TextBox 4">
            <a:extLst>
              <a:ext uri="{FF2B5EF4-FFF2-40B4-BE49-F238E27FC236}">
                <a16:creationId xmlns:a16="http://schemas.microsoft.com/office/drawing/2014/main" id="{1868EE5A-9FAC-521D-132A-AE1EADC1AA34}"/>
              </a:ext>
            </a:extLst>
          </p:cNvPr>
          <p:cNvSpPr txBox="1"/>
          <p:nvPr/>
        </p:nvSpPr>
        <p:spPr>
          <a:xfrm>
            <a:off x="1097280" y="1979721"/>
            <a:ext cx="10280342" cy="4493538"/>
          </a:xfrm>
          <a:prstGeom prst="rect">
            <a:avLst/>
          </a:prstGeom>
          <a:noFill/>
        </p:spPr>
        <p:txBody>
          <a:bodyPr wrap="square" rtlCol="0">
            <a:spAutoFit/>
          </a:bodyPr>
          <a:lstStyle/>
          <a:p>
            <a:pPr marL="285750" indent="-285750">
              <a:buFont typeface="Arial" panose="020B0604020202020204" pitchFamily="34" charset="0"/>
              <a:buChar char="•"/>
            </a:pPr>
            <a:r>
              <a:rPr lang="en-US" sz="2200" b="1" i="0" baseline="30000" dirty="0">
                <a:solidFill>
                  <a:srgbClr val="000000"/>
                </a:solidFill>
                <a:effectLst/>
                <a:latin typeface="system-ui"/>
              </a:rPr>
              <a:t> </a:t>
            </a:r>
            <a:r>
              <a:rPr lang="en-US" sz="2200" b="0" i="0" dirty="0">
                <a:solidFill>
                  <a:srgbClr val="000000"/>
                </a:solidFill>
                <a:effectLst/>
                <a:latin typeface="system-ui"/>
              </a:rPr>
              <a:t>Post Thanksgiving Day, lets let our gratitude drive us to deeper desire and relationship with God!</a:t>
            </a:r>
          </a:p>
          <a:p>
            <a:pPr marL="285750" indent="-285750">
              <a:buFont typeface="Arial" panose="020B0604020202020204" pitchFamily="34" charset="0"/>
              <a:buChar char="•"/>
            </a:pPr>
            <a:r>
              <a:rPr lang="en-US" sz="2200" dirty="0">
                <a:solidFill>
                  <a:srgbClr val="000000"/>
                </a:solidFill>
                <a:latin typeface="system-ui"/>
              </a:rPr>
              <a:t>We have received God’s grace, let’s ask for more grace and delve into a closer walk with Him.</a:t>
            </a:r>
          </a:p>
          <a:p>
            <a:pPr marL="285750" indent="-285750">
              <a:buFont typeface="Arial" panose="020B0604020202020204" pitchFamily="34" charset="0"/>
              <a:buChar char="•"/>
            </a:pPr>
            <a:r>
              <a:rPr lang="en-US" sz="2200" b="1" i="0" baseline="30000" dirty="0">
                <a:solidFill>
                  <a:srgbClr val="000000"/>
                </a:solidFill>
                <a:effectLst/>
                <a:latin typeface="system-ui"/>
              </a:rPr>
              <a:t>12 </a:t>
            </a:r>
            <a:r>
              <a:rPr lang="en-US" sz="2200" b="0" i="0" dirty="0">
                <a:solidFill>
                  <a:srgbClr val="000000"/>
                </a:solidFill>
                <a:effectLst/>
                <a:latin typeface="system-ui"/>
              </a:rPr>
              <a:t>What shall I render unto the </a:t>
            </a:r>
            <a:r>
              <a:rPr lang="en-US" sz="2200" b="0" i="0" cap="small" dirty="0">
                <a:solidFill>
                  <a:srgbClr val="000000"/>
                </a:solidFill>
                <a:effectLst/>
                <a:latin typeface="system-ui"/>
              </a:rPr>
              <a:t>Lord</a:t>
            </a:r>
            <a:r>
              <a:rPr lang="en-US" sz="2200" b="0" i="0" dirty="0">
                <a:solidFill>
                  <a:srgbClr val="000000"/>
                </a:solidFill>
                <a:effectLst/>
                <a:latin typeface="system-ui"/>
              </a:rPr>
              <a:t> for all his benefits toward me? </a:t>
            </a:r>
            <a:r>
              <a:rPr lang="en-US" sz="2200" b="1" i="0" baseline="30000" dirty="0">
                <a:solidFill>
                  <a:srgbClr val="000000"/>
                </a:solidFill>
                <a:effectLst/>
                <a:latin typeface="system-ui"/>
              </a:rPr>
              <a:t>13 </a:t>
            </a:r>
            <a:r>
              <a:rPr lang="en-US" sz="2200" b="0" i="0" dirty="0">
                <a:solidFill>
                  <a:srgbClr val="000000"/>
                </a:solidFill>
                <a:effectLst/>
                <a:latin typeface="system-ui"/>
              </a:rPr>
              <a:t>I will take the cup of salvation, and call upon the name of the </a:t>
            </a:r>
            <a:r>
              <a:rPr lang="en-US" sz="2200" b="0" i="0" cap="small" dirty="0">
                <a:solidFill>
                  <a:srgbClr val="000000"/>
                </a:solidFill>
                <a:effectLst/>
                <a:latin typeface="system-ui"/>
              </a:rPr>
              <a:t>Lord</a:t>
            </a:r>
            <a:r>
              <a:rPr lang="en-US" sz="2200" b="0" i="0" dirty="0">
                <a:solidFill>
                  <a:srgbClr val="000000"/>
                </a:solidFill>
                <a:effectLst/>
                <a:latin typeface="system-ui"/>
              </a:rPr>
              <a:t>. (Psalm 116:12-13)</a:t>
            </a:r>
          </a:p>
          <a:p>
            <a:pPr marL="285750" indent="-285750">
              <a:buFont typeface="Arial" panose="020B0604020202020204" pitchFamily="34" charset="0"/>
              <a:buChar char="•"/>
            </a:pPr>
            <a:r>
              <a:rPr lang="en-US" sz="2200" dirty="0">
                <a:solidFill>
                  <a:srgbClr val="000000"/>
                </a:solidFill>
                <a:latin typeface="system-ui"/>
              </a:rPr>
              <a:t>Ask God for more gifts - </a:t>
            </a:r>
            <a:r>
              <a:rPr lang="en-US" sz="2200" b="0" i="0" dirty="0">
                <a:solidFill>
                  <a:srgbClr val="000000"/>
                </a:solidFill>
                <a:effectLst/>
                <a:latin typeface="system-ui"/>
              </a:rPr>
              <a:t>If ye then, being evil, know how to give good gifts unto your children: how much more shall your heavenly Father give the Holy Spirit to them that ask him?</a:t>
            </a:r>
            <a:r>
              <a:rPr lang="en-US" sz="2200" dirty="0">
                <a:solidFill>
                  <a:srgbClr val="000000"/>
                </a:solidFill>
                <a:latin typeface="system-ui"/>
              </a:rPr>
              <a:t> (Luke 11:13)</a:t>
            </a:r>
          </a:p>
          <a:p>
            <a:pPr marL="285750" indent="-285750">
              <a:buFont typeface="Arial" panose="020B0604020202020204" pitchFamily="34" charset="0"/>
              <a:buChar char="•"/>
            </a:pPr>
            <a:r>
              <a:rPr lang="en-US" sz="2200" b="0" i="0" dirty="0">
                <a:solidFill>
                  <a:srgbClr val="000000"/>
                </a:solidFill>
                <a:effectLst/>
                <a:latin typeface="system-ui"/>
              </a:rPr>
              <a:t>God knows wha</a:t>
            </a:r>
            <a:r>
              <a:rPr lang="en-US" sz="2200" dirty="0">
                <a:solidFill>
                  <a:srgbClr val="000000"/>
                </a:solidFill>
                <a:latin typeface="system-ui"/>
              </a:rPr>
              <a:t>t you need - </a:t>
            </a:r>
            <a:r>
              <a:rPr lang="en-US" sz="2200" b="1" i="0" baseline="30000" dirty="0">
                <a:solidFill>
                  <a:srgbClr val="000000"/>
                </a:solidFill>
                <a:effectLst/>
                <a:latin typeface="system-ui"/>
              </a:rPr>
              <a:t>32 </a:t>
            </a:r>
            <a:r>
              <a:rPr lang="en-US" sz="2200" b="0" i="0" dirty="0">
                <a:solidFill>
                  <a:srgbClr val="000000"/>
                </a:solidFill>
                <a:effectLst/>
                <a:latin typeface="system-ui"/>
              </a:rPr>
              <a:t>(For after all these things do the Gentiles seek:) for your heavenly Father </a:t>
            </a:r>
            <a:r>
              <a:rPr lang="en-US" sz="2200" b="0" i="0" dirty="0" err="1">
                <a:solidFill>
                  <a:srgbClr val="000000"/>
                </a:solidFill>
                <a:effectLst/>
                <a:latin typeface="system-ui"/>
              </a:rPr>
              <a:t>knoweth</a:t>
            </a:r>
            <a:r>
              <a:rPr lang="en-US" sz="2200" b="0" i="0" dirty="0">
                <a:solidFill>
                  <a:srgbClr val="000000"/>
                </a:solidFill>
                <a:effectLst/>
                <a:latin typeface="system-ui"/>
              </a:rPr>
              <a:t> that ye have need of all these things. </a:t>
            </a:r>
            <a:r>
              <a:rPr lang="en-US" sz="2200" b="1" i="0" baseline="30000" dirty="0">
                <a:solidFill>
                  <a:srgbClr val="000000"/>
                </a:solidFill>
                <a:effectLst/>
                <a:latin typeface="system-ui"/>
              </a:rPr>
              <a:t>33 </a:t>
            </a:r>
            <a:r>
              <a:rPr lang="en-US" sz="2200" b="0" i="0" dirty="0">
                <a:solidFill>
                  <a:srgbClr val="000000"/>
                </a:solidFill>
                <a:effectLst/>
                <a:latin typeface="system-ui"/>
              </a:rPr>
              <a:t>But seek ye first the kingdom of God, and his righteousness; and all these things shall be added unto you. (Matt. 6:32-33)</a:t>
            </a:r>
            <a:endParaRPr lang="en-US" sz="2200" dirty="0">
              <a:solidFill>
                <a:srgbClr val="000000"/>
              </a:solidFill>
              <a:latin typeface="system-ui"/>
            </a:endParaRPr>
          </a:p>
        </p:txBody>
      </p:sp>
    </p:spTree>
    <p:extLst>
      <p:ext uri="{BB962C8B-B14F-4D97-AF65-F5344CB8AC3E}">
        <p14:creationId xmlns:p14="http://schemas.microsoft.com/office/powerpoint/2010/main" val="10516995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6CB32-901A-4DA0-AA8A-9A7B5A88BFCD}"/>
              </a:ext>
            </a:extLst>
          </p:cNvPr>
          <p:cNvSpPr>
            <a:spLocks noGrp="1"/>
          </p:cNvSpPr>
          <p:nvPr>
            <p:ph type="title"/>
          </p:nvPr>
        </p:nvSpPr>
        <p:spPr>
          <a:xfrm>
            <a:off x="1097280" y="251092"/>
            <a:ext cx="10058400" cy="1450757"/>
          </a:xfrm>
        </p:spPr>
        <p:txBody>
          <a:bodyPr>
            <a:normAutofit/>
          </a:bodyPr>
          <a:lstStyle/>
          <a:p>
            <a:r>
              <a:rPr lang="en-US" dirty="0"/>
              <a:t>Thanksgiving – Resolve (</a:t>
            </a:r>
            <a:r>
              <a:rPr lang="en-US" dirty="0" err="1"/>
              <a:t>con’t</a:t>
            </a:r>
            <a:r>
              <a:rPr lang="en-US" dirty="0"/>
              <a:t>)</a:t>
            </a:r>
          </a:p>
        </p:txBody>
      </p:sp>
      <p:sp>
        <p:nvSpPr>
          <p:cNvPr id="5" name="TextBox 4">
            <a:extLst>
              <a:ext uri="{FF2B5EF4-FFF2-40B4-BE49-F238E27FC236}">
                <a16:creationId xmlns:a16="http://schemas.microsoft.com/office/drawing/2014/main" id="{1868EE5A-9FAC-521D-132A-AE1EADC1AA34}"/>
              </a:ext>
            </a:extLst>
          </p:cNvPr>
          <p:cNvSpPr txBox="1"/>
          <p:nvPr/>
        </p:nvSpPr>
        <p:spPr>
          <a:xfrm>
            <a:off x="1097280" y="1979721"/>
            <a:ext cx="10280342" cy="4154984"/>
          </a:xfrm>
          <a:prstGeom prst="rect">
            <a:avLst/>
          </a:prstGeom>
          <a:noFill/>
        </p:spPr>
        <p:txBody>
          <a:bodyPr wrap="square" rtlCol="0">
            <a:spAutoFit/>
          </a:bodyPr>
          <a:lstStyle/>
          <a:p>
            <a:pPr marL="285750" indent="-285750">
              <a:buFont typeface="Arial" panose="020B0604020202020204" pitchFamily="34" charset="0"/>
              <a:buChar char="•"/>
            </a:pPr>
            <a:r>
              <a:rPr lang="en-US" sz="2400" b="1" i="0" baseline="30000" dirty="0">
                <a:solidFill>
                  <a:srgbClr val="000000"/>
                </a:solidFill>
                <a:effectLst/>
                <a:latin typeface="Arial" panose="020B0604020202020204" pitchFamily="34" charset="0"/>
                <a:cs typeface="Arial" panose="020B0604020202020204" pitchFamily="34" charset="0"/>
              </a:rPr>
              <a:t> </a:t>
            </a:r>
            <a:r>
              <a:rPr lang="en-US" sz="2400" b="0" i="0" dirty="0">
                <a:solidFill>
                  <a:srgbClr val="000000"/>
                </a:solidFill>
                <a:effectLst/>
                <a:latin typeface="Arial" panose="020B0604020202020204" pitchFamily="34" charset="0"/>
                <a:cs typeface="Arial" panose="020B0604020202020204" pitchFamily="34" charset="0"/>
              </a:rPr>
              <a:t>God is in control - </a:t>
            </a:r>
            <a:r>
              <a:rPr lang="en-US" sz="2400" b="1" i="0" baseline="30000" dirty="0">
                <a:solidFill>
                  <a:srgbClr val="000000"/>
                </a:solidFill>
                <a:effectLst/>
                <a:latin typeface="Arial" panose="020B0604020202020204" pitchFamily="34" charset="0"/>
                <a:cs typeface="Arial" panose="020B0604020202020204" pitchFamily="34" charset="0"/>
              </a:rPr>
              <a:t> </a:t>
            </a:r>
            <a:r>
              <a:rPr lang="en-US" sz="2400" b="0" i="0" dirty="0">
                <a:solidFill>
                  <a:srgbClr val="000000"/>
                </a:solidFill>
                <a:effectLst/>
                <a:latin typeface="Arial" panose="020B0604020202020204" pitchFamily="34" charset="0"/>
                <a:cs typeface="Arial" panose="020B0604020202020204" pitchFamily="34" charset="0"/>
              </a:rPr>
              <a:t>That in the ages to come he might shew the exceeding riches of his grace in his kindness toward us through Christ Jesus. (Eph. 2:7)</a:t>
            </a:r>
            <a:endParaRPr lang="en-US" sz="2400" dirty="0">
              <a:solidFill>
                <a:srgbClr val="000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400" dirty="0">
                <a:solidFill>
                  <a:srgbClr val="000000"/>
                </a:solidFill>
                <a:latin typeface="Arial" panose="020B0604020202020204" pitchFamily="34" charset="0"/>
                <a:cs typeface="Arial" panose="020B0604020202020204" pitchFamily="34" charset="0"/>
              </a:rPr>
              <a:t>Always Prepared to Give Thanks &amp; Praise</a:t>
            </a:r>
          </a:p>
          <a:p>
            <a:pPr marL="742950" lvl="1" indent="-285750">
              <a:buFont typeface="Arial" panose="020B0604020202020204" pitchFamily="34" charset="0"/>
              <a:buChar char="•"/>
            </a:pPr>
            <a:r>
              <a:rPr lang="en-US" sz="2400" b="0" i="0" dirty="0">
                <a:effectLst/>
                <a:latin typeface="Arial" panose="020B0604020202020204" pitchFamily="34" charset="0"/>
                <a:cs typeface="Arial" panose="020B0604020202020204" pitchFamily="34" charset="0"/>
              </a:rPr>
              <a:t>Enter into his gates with thanksgiving, and into his courts with praise: be thankful unto him, and bless his name. For the LORD is good; his mercy is everlasting; and his truth </a:t>
            </a:r>
            <a:r>
              <a:rPr lang="en-US" sz="2400" b="0" i="0" dirty="0" err="1">
                <a:effectLst/>
                <a:latin typeface="Arial" panose="020B0604020202020204" pitchFamily="34" charset="0"/>
                <a:cs typeface="Arial" panose="020B0604020202020204" pitchFamily="34" charset="0"/>
              </a:rPr>
              <a:t>endureth</a:t>
            </a:r>
            <a:r>
              <a:rPr lang="en-US" sz="2400" b="0" i="0" dirty="0">
                <a:effectLst/>
                <a:latin typeface="Arial" panose="020B0604020202020204" pitchFamily="34" charset="0"/>
                <a:cs typeface="Arial" panose="020B0604020202020204" pitchFamily="34" charset="0"/>
              </a:rPr>
              <a:t> to all generations. (Psalm 100:4-5)</a:t>
            </a:r>
          </a:p>
          <a:p>
            <a:pPr marL="742950" lvl="1"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Thanksgiving and praise accompany one another and should be unprovoked.</a:t>
            </a:r>
          </a:p>
          <a:p>
            <a:pPr marL="285750" indent="-285750">
              <a:buFont typeface="Arial" panose="020B0604020202020204" pitchFamily="34" charset="0"/>
              <a:buChar char="•"/>
            </a:pPr>
            <a:r>
              <a:rPr lang="en-US" sz="2400" dirty="0">
                <a:solidFill>
                  <a:srgbClr val="000000"/>
                </a:solidFill>
                <a:latin typeface="Arial" panose="020B0604020202020204" pitchFamily="34" charset="0"/>
                <a:cs typeface="Arial" panose="020B0604020202020204" pitchFamily="34" charset="0"/>
              </a:rPr>
              <a:t>God had earned every thanks and praise you can give Him.</a:t>
            </a:r>
          </a:p>
        </p:txBody>
      </p:sp>
    </p:spTree>
    <p:extLst>
      <p:ext uri="{BB962C8B-B14F-4D97-AF65-F5344CB8AC3E}">
        <p14:creationId xmlns:p14="http://schemas.microsoft.com/office/powerpoint/2010/main" val="12075803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6CB32-901A-4DA0-AA8A-9A7B5A88BFCD}"/>
              </a:ext>
            </a:extLst>
          </p:cNvPr>
          <p:cNvSpPr>
            <a:spLocks noGrp="1"/>
          </p:cNvSpPr>
          <p:nvPr>
            <p:ph type="title"/>
          </p:nvPr>
        </p:nvSpPr>
        <p:spPr>
          <a:xfrm>
            <a:off x="1097280" y="251092"/>
            <a:ext cx="10058400" cy="1450757"/>
          </a:xfrm>
        </p:spPr>
        <p:txBody>
          <a:bodyPr>
            <a:normAutofit/>
          </a:bodyPr>
          <a:lstStyle/>
          <a:p>
            <a:r>
              <a:rPr lang="en-US" dirty="0"/>
              <a:t>Sense of Reflection</a:t>
            </a:r>
          </a:p>
        </p:txBody>
      </p:sp>
      <p:sp>
        <p:nvSpPr>
          <p:cNvPr id="5" name="TextBox 4">
            <a:extLst>
              <a:ext uri="{FF2B5EF4-FFF2-40B4-BE49-F238E27FC236}">
                <a16:creationId xmlns:a16="http://schemas.microsoft.com/office/drawing/2014/main" id="{1868EE5A-9FAC-521D-132A-AE1EADC1AA34}"/>
              </a:ext>
            </a:extLst>
          </p:cNvPr>
          <p:cNvSpPr txBox="1"/>
          <p:nvPr/>
        </p:nvSpPr>
        <p:spPr>
          <a:xfrm>
            <a:off x="1097280" y="1979721"/>
            <a:ext cx="10280342" cy="4739759"/>
          </a:xfrm>
          <a:prstGeom prst="rect">
            <a:avLst/>
          </a:prstGeom>
          <a:noFill/>
        </p:spPr>
        <p:txBody>
          <a:bodyPr wrap="square" rtlCol="0">
            <a:spAutoFit/>
          </a:bodyPr>
          <a:lstStyle/>
          <a:p>
            <a:pPr marL="285750" indent="-285750">
              <a:buFont typeface="Arial" panose="020B0604020202020204" pitchFamily="34" charset="0"/>
              <a:buChar char="•"/>
            </a:pPr>
            <a:r>
              <a:rPr lang="en-US" sz="2400" dirty="0"/>
              <a:t>When was the first Thanksgiving? (i.e. Pilgrims and Native Americans, etc.)</a:t>
            </a:r>
          </a:p>
          <a:p>
            <a:pPr marL="742950" lvl="1" indent="-285750">
              <a:buFont typeface="Arial" panose="020B0604020202020204" pitchFamily="34" charset="0"/>
              <a:buChar char="•"/>
            </a:pPr>
            <a:r>
              <a:rPr lang="en-US" sz="2400" dirty="0"/>
              <a:t>1621 is right for USA</a:t>
            </a:r>
          </a:p>
          <a:p>
            <a:pPr marL="285750" indent="-285750">
              <a:buFont typeface="Arial" panose="020B0604020202020204" pitchFamily="34" charset="0"/>
              <a:buChar char="•"/>
            </a:pPr>
            <a:r>
              <a:rPr lang="en-US" sz="2400" dirty="0"/>
              <a:t>The Feat of Tabernacles records God’s people giving thanks.</a:t>
            </a:r>
          </a:p>
          <a:p>
            <a:pPr marL="742950" lvl="1" indent="-285750">
              <a:buFont typeface="Arial" panose="020B0604020202020204" pitchFamily="34" charset="0"/>
              <a:buChar char="•"/>
            </a:pPr>
            <a:r>
              <a:rPr lang="en-US" sz="2400" dirty="0"/>
              <a:t>The Feast of Tabernacles (aka The Feast of Ingathering) was held 7 weeks after the beginning of fall harvest</a:t>
            </a:r>
          </a:p>
          <a:p>
            <a:pPr marL="742950" lvl="1" indent="-285750">
              <a:buFont typeface="Arial" panose="020B0604020202020204" pitchFamily="34" charset="0"/>
              <a:buChar char="•"/>
            </a:pPr>
            <a:r>
              <a:rPr lang="en-US" sz="2400" dirty="0"/>
              <a:t>AKA – The Feast of Booths – Israelites </a:t>
            </a:r>
            <a:r>
              <a:rPr lang="en-US" sz="2400"/>
              <a:t>lived in </a:t>
            </a:r>
            <a:r>
              <a:rPr lang="en-US" sz="2400" dirty="0"/>
              <a:t>booths for 7 days.  The booth was made of tree branches and foliage.  A symbol of God’s wilderness provision.</a:t>
            </a:r>
          </a:p>
          <a:p>
            <a:pPr marL="742950" lvl="1" indent="-285750">
              <a:buFont typeface="Arial" panose="020B0604020202020204" pitchFamily="34" charset="0"/>
              <a:buChar char="•"/>
            </a:pPr>
            <a:r>
              <a:rPr lang="en-US" sz="2400" dirty="0"/>
              <a:t>Numbers 29:12-40 &amp; Deuteronomy 16:13-17</a:t>
            </a:r>
          </a:p>
          <a:p>
            <a:pPr marL="285750" indent="-285750">
              <a:buFont typeface="Arial" panose="020B0604020202020204" pitchFamily="34" charset="0"/>
              <a:buChar char="•"/>
            </a:pPr>
            <a:r>
              <a:rPr lang="en-US" sz="2400" dirty="0"/>
              <a:t>We should take time to reflect on God’s presence. </a:t>
            </a:r>
            <a:r>
              <a:rPr lang="en-US" sz="2400" dirty="0">
                <a:highlight>
                  <a:srgbClr val="00FF00"/>
                </a:highlight>
              </a:rPr>
              <a:t>(Train Your Mind to consider God’s presence in your thoughts, conversations, and actions.)</a:t>
            </a:r>
          </a:p>
          <a:p>
            <a:pPr marL="285750" indent="-285750">
              <a:buFont typeface="Arial" panose="020B0604020202020204" pitchFamily="34" charset="0"/>
              <a:buChar char="•"/>
            </a:pPr>
            <a:endParaRPr lang="en-US" sz="2000" dirty="0"/>
          </a:p>
          <a:p>
            <a:endParaRPr lang="en-US" dirty="0"/>
          </a:p>
        </p:txBody>
      </p:sp>
    </p:spTree>
    <p:extLst>
      <p:ext uri="{BB962C8B-B14F-4D97-AF65-F5344CB8AC3E}">
        <p14:creationId xmlns:p14="http://schemas.microsoft.com/office/powerpoint/2010/main" val="39840895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6CB32-901A-4DA0-AA8A-9A7B5A88BFCD}"/>
              </a:ext>
            </a:extLst>
          </p:cNvPr>
          <p:cNvSpPr>
            <a:spLocks noGrp="1"/>
          </p:cNvSpPr>
          <p:nvPr>
            <p:ph type="title"/>
          </p:nvPr>
        </p:nvSpPr>
        <p:spPr>
          <a:xfrm>
            <a:off x="1097280" y="251092"/>
            <a:ext cx="10058400" cy="1450757"/>
          </a:xfrm>
        </p:spPr>
        <p:txBody>
          <a:bodyPr>
            <a:normAutofit/>
          </a:bodyPr>
          <a:lstStyle/>
          <a:p>
            <a:r>
              <a:rPr lang="en-US" dirty="0"/>
              <a:t>Develop Relationships</a:t>
            </a:r>
          </a:p>
        </p:txBody>
      </p:sp>
      <p:sp>
        <p:nvSpPr>
          <p:cNvPr id="5" name="TextBox 4">
            <a:extLst>
              <a:ext uri="{FF2B5EF4-FFF2-40B4-BE49-F238E27FC236}">
                <a16:creationId xmlns:a16="http://schemas.microsoft.com/office/drawing/2014/main" id="{1868EE5A-9FAC-521D-132A-AE1EADC1AA34}"/>
              </a:ext>
            </a:extLst>
          </p:cNvPr>
          <p:cNvSpPr txBox="1"/>
          <p:nvPr/>
        </p:nvSpPr>
        <p:spPr>
          <a:xfrm>
            <a:off x="1097280" y="1979721"/>
            <a:ext cx="10280342" cy="3816429"/>
          </a:xfrm>
          <a:prstGeom prst="rect">
            <a:avLst/>
          </a:prstGeom>
          <a:noFill/>
        </p:spPr>
        <p:txBody>
          <a:bodyPr wrap="square" rtlCol="0">
            <a:spAutoFit/>
          </a:bodyPr>
          <a:lstStyle/>
          <a:p>
            <a:pPr marL="285750" indent="-285750">
              <a:buFont typeface="Arial" panose="020B0604020202020204" pitchFamily="34" charset="0"/>
              <a:buChar char="•"/>
            </a:pPr>
            <a:r>
              <a:rPr lang="en-US" sz="2200" dirty="0"/>
              <a:t>The holidays conjure thoughts of togetherness, but this thought is not only for the holidays!</a:t>
            </a:r>
          </a:p>
          <a:p>
            <a:pPr marL="285750" indent="-285750">
              <a:buFont typeface="Arial" panose="020B0604020202020204" pitchFamily="34" charset="0"/>
              <a:buChar char="•"/>
            </a:pPr>
            <a:r>
              <a:rPr lang="en-US" sz="2200" dirty="0"/>
              <a:t>In the God ordained Feasts, He intended them to be times of togetherness.</a:t>
            </a:r>
          </a:p>
          <a:p>
            <a:pPr marL="285750" indent="-285750">
              <a:buFont typeface="Arial" panose="020B0604020202020204" pitchFamily="34" charset="0"/>
              <a:buChar char="•"/>
            </a:pPr>
            <a:r>
              <a:rPr lang="en-US" sz="2200" dirty="0"/>
              <a:t>You shall rejoice in your feast, you and your son and your daughter, your male servant and your female servant and the Levite, the stranger and the fatherless and the widow, who are with your gates. – Deut. 16:14</a:t>
            </a:r>
          </a:p>
          <a:p>
            <a:pPr marL="285750" indent="-285750">
              <a:buFont typeface="Arial" panose="020B0604020202020204" pitchFamily="34" charset="0"/>
              <a:buChar char="•"/>
            </a:pPr>
            <a:r>
              <a:rPr lang="en-US" sz="2200" dirty="0"/>
              <a:t>Feast of Weeks – celebrates the harvest (Ex. 34:22, Numbers 28:26-31, Deut. 16:9-10)</a:t>
            </a:r>
          </a:p>
          <a:p>
            <a:pPr marL="742950" lvl="1" indent="-285750">
              <a:buFont typeface="Arial" panose="020B0604020202020204" pitchFamily="34" charset="0"/>
              <a:buChar char="•"/>
            </a:pPr>
            <a:r>
              <a:rPr lang="en-US" sz="2200" dirty="0"/>
              <a:t>Occurs 50 days from the Passover.</a:t>
            </a:r>
          </a:p>
          <a:p>
            <a:pPr marL="285750" indent="-285750">
              <a:buFont typeface="Arial" panose="020B0604020202020204" pitchFamily="34" charset="0"/>
              <a:buChar char="•"/>
            </a:pPr>
            <a:r>
              <a:rPr lang="en-US" sz="2200" dirty="0"/>
              <a:t>The Bible instructs us to celebrate with everyone, just not family or who we like!</a:t>
            </a:r>
          </a:p>
          <a:p>
            <a:pPr marL="285750" indent="-285750">
              <a:buFont typeface="Arial" panose="020B0604020202020204" pitchFamily="34" charset="0"/>
              <a:buChar char="•"/>
            </a:pPr>
            <a:r>
              <a:rPr lang="en-US" sz="2200" dirty="0">
                <a:highlight>
                  <a:srgbClr val="00FF00"/>
                </a:highlight>
              </a:rPr>
              <a:t>I want New Dimensions to be relational, just not transactional!</a:t>
            </a:r>
          </a:p>
        </p:txBody>
      </p:sp>
    </p:spTree>
    <p:extLst>
      <p:ext uri="{BB962C8B-B14F-4D97-AF65-F5344CB8AC3E}">
        <p14:creationId xmlns:p14="http://schemas.microsoft.com/office/powerpoint/2010/main" val="42644946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6CB32-901A-4DA0-AA8A-9A7B5A88BFCD}"/>
              </a:ext>
            </a:extLst>
          </p:cNvPr>
          <p:cNvSpPr>
            <a:spLocks noGrp="1"/>
          </p:cNvSpPr>
          <p:nvPr>
            <p:ph type="title"/>
          </p:nvPr>
        </p:nvSpPr>
        <p:spPr>
          <a:xfrm>
            <a:off x="1097280" y="251092"/>
            <a:ext cx="10058400" cy="1450757"/>
          </a:xfrm>
        </p:spPr>
        <p:txBody>
          <a:bodyPr>
            <a:normAutofit/>
          </a:bodyPr>
          <a:lstStyle/>
          <a:p>
            <a:r>
              <a:rPr lang="en-US" dirty="0"/>
              <a:t>Remember “WHEN”</a:t>
            </a:r>
          </a:p>
        </p:txBody>
      </p:sp>
      <p:sp>
        <p:nvSpPr>
          <p:cNvPr id="5" name="TextBox 4">
            <a:extLst>
              <a:ext uri="{FF2B5EF4-FFF2-40B4-BE49-F238E27FC236}">
                <a16:creationId xmlns:a16="http://schemas.microsoft.com/office/drawing/2014/main" id="{1868EE5A-9FAC-521D-132A-AE1EADC1AA34}"/>
              </a:ext>
            </a:extLst>
          </p:cNvPr>
          <p:cNvSpPr txBox="1"/>
          <p:nvPr/>
        </p:nvSpPr>
        <p:spPr>
          <a:xfrm>
            <a:off x="1097280" y="1979721"/>
            <a:ext cx="10280342" cy="3693319"/>
          </a:xfrm>
          <a:prstGeom prst="rect">
            <a:avLst/>
          </a:prstGeom>
          <a:noFill/>
        </p:spPr>
        <p:txBody>
          <a:bodyPr wrap="square" rtlCol="0">
            <a:spAutoFit/>
          </a:bodyPr>
          <a:lstStyle/>
          <a:p>
            <a:pPr marL="285750" indent="-285750">
              <a:buFont typeface="Arial" panose="020B0604020202020204" pitchFamily="34" charset="0"/>
              <a:buChar char="•"/>
            </a:pPr>
            <a:r>
              <a:rPr lang="en-US" sz="2400" dirty="0"/>
              <a:t>During the Feast of Weeks, Moses encouraged the Israelites to remember when they were slaves in Egypt (Deut. 16:12)</a:t>
            </a:r>
          </a:p>
          <a:p>
            <a:pPr marL="742950" lvl="1" indent="-285750">
              <a:buFont typeface="Arial" panose="020B0604020202020204" pitchFamily="34" charset="0"/>
              <a:buChar char="•"/>
            </a:pPr>
            <a:r>
              <a:rPr lang="en-US" sz="2400" dirty="0"/>
              <a:t>This wasn’t intended to depress them but to cultivate appreciation for how far God had brought them – Concretize Thankfulness in their thought life.</a:t>
            </a:r>
          </a:p>
          <a:p>
            <a:pPr marL="285750" indent="-285750">
              <a:buFont typeface="Arial" panose="020B0604020202020204" pitchFamily="34" charset="0"/>
              <a:buChar char="•"/>
            </a:pPr>
            <a:r>
              <a:rPr lang="en-US" sz="2400" dirty="0"/>
              <a:t>Think &amp; Thank come from the Latin word </a:t>
            </a:r>
            <a:r>
              <a:rPr lang="en-US" sz="2400" dirty="0" err="1"/>
              <a:t>tongere</a:t>
            </a:r>
            <a:r>
              <a:rPr lang="en-US" sz="2400" dirty="0"/>
              <a:t>. (tong – think)</a:t>
            </a:r>
          </a:p>
          <a:p>
            <a:pPr marL="742950" lvl="1" indent="-285750">
              <a:buFont typeface="Arial" panose="020B0604020202020204" pitchFamily="34" charset="0"/>
              <a:buChar char="•"/>
            </a:pPr>
            <a:r>
              <a:rPr lang="en-US" sz="2400" dirty="0">
                <a:highlight>
                  <a:srgbClr val="00FF00"/>
                </a:highlight>
              </a:rPr>
              <a:t>When you think of God’s goodness, thank Him!</a:t>
            </a:r>
          </a:p>
          <a:p>
            <a:pPr marL="285750" indent="-285750">
              <a:buFont typeface="Arial" panose="020B0604020202020204" pitchFamily="34" charset="0"/>
              <a:buChar char="•"/>
            </a:pPr>
            <a:r>
              <a:rPr lang="en-US" sz="2400" dirty="0"/>
              <a:t>The enemy plays with our memory when we are under attack – Thankful journal.</a:t>
            </a:r>
          </a:p>
          <a:p>
            <a:endParaRPr lang="en-US" dirty="0"/>
          </a:p>
        </p:txBody>
      </p:sp>
    </p:spTree>
    <p:extLst>
      <p:ext uri="{BB962C8B-B14F-4D97-AF65-F5344CB8AC3E}">
        <p14:creationId xmlns:p14="http://schemas.microsoft.com/office/powerpoint/2010/main" val="24627317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6CB32-901A-4DA0-AA8A-9A7B5A88BFCD}"/>
              </a:ext>
            </a:extLst>
          </p:cNvPr>
          <p:cNvSpPr>
            <a:spLocks noGrp="1"/>
          </p:cNvSpPr>
          <p:nvPr>
            <p:ph type="title"/>
          </p:nvPr>
        </p:nvSpPr>
        <p:spPr>
          <a:xfrm>
            <a:off x="1097280" y="251092"/>
            <a:ext cx="10058400" cy="1450757"/>
          </a:xfrm>
        </p:spPr>
        <p:txBody>
          <a:bodyPr>
            <a:normAutofit/>
          </a:bodyPr>
          <a:lstStyle/>
          <a:p>
            <a:r>
              <a:rPr lang="en-US" dirty="0"/>
              <a:t>Develop Your Response</a:t>
            </a:r>
          </a:p>
        </p:txBody>
      </p:sp>
      <p:sp>
        <p:nvSpPr>
          <p:cNvPr id="5" name="TextBox 4">
            <a:extLst>
              <a:ext uri="{FF2B5EF4-FFF2-40B4-BE49-F238E27FC236}">
                <a16:creationId xmlns:a16="http://schemas.microsoft.com/office/drawing/2014/main" id="{1868EE5A-9FAC-521D-132A-AE1EADC1AA34}"/>
              </a:ext>
            </a:extLst>
          </p:cNvPr>
          <p:cNvSpPr txBox="1"/>
          <p:nvPr/>
        </p:nvSpPr>
        <p:spPr>
          <a:xfrm>
            <a:off x="1097280" y="1979721"/>
            <a:ext cx="10280342" cy="3785652"/>
          </a:xfrm>
          <a:prstGeom prst="rect">
            <a:avLst/>
          </a:prstGeom>
          <a:noFill/>
        </p:spPr>
        <p:txBody>
          <a:bodyPr wrap="square" rtlCol="0">
            <a:spAutoFit/>
          </a:bodyPr>
          <a:lstStyle/>
          <a:p>
            <a:pPr marL="285750" indent="-285750">
              <a:buFont typeface="Arial" panose="020B0604020202020204" pitchFamily="34" charset="0"/>
              <a:buChar char="•"/>
            </a:pPr>
            <a:r>
              <a:rPr lang="en-US" sz="2400" dirty="0"/>
              <a:t>The parable of the 10 Lepers (Luke 17:11-19)</a:t>
            </a:r>
          </a:p>
          <a:p>
            <a:pPr marL="742950" lvl="1" indent="-285750">
              <a:buFont typeface="Arial" panose="020B0604020202020204" pitchFamily="34" charset="0"/>
              <a:buChar char="•"/>
            </a:pPr>
            <a:r>
              <a:rPr lang="en-US" sz="2400" dirty="0"/>
              <a:t>Instead of focusing on the 9, look at the 1 who had developed a response of thanksgiving for what God had done.</a:t>
            </a:r>
          </a:p>
          <a:p>
            <a:pPr marL="742950" lvl="1" indent="-285750">
              <a:buFont typeface="Arial" panose="020B0604020202020204" pitchFamily="34" charset="0"/>
              <a:buChar char="•"/>
            </a:pPr>
            <a:r>
              <a:rPr lang="en-US" sz="2400" dirty="0"/>
              <a:t>Verse 15-16 demonstrates the leper’s response.</a:t>
            </a:r>
          </a:p>
          <a:p>
            <a:pPr marL="742950" lvl="1" indent="-285750">
              <a:buFont typeface="Arial" panose="020B0604020202020204" pitchFamily="34" charset="0"/>
              <a:buChar char="•"/>
            </a:pPr>
            <a:r>
              <a:rPr lang="en-US" sz="2400" dirty="0"/>
              <a:t>The man gave his all to show his thankfulness – the thankfulness transformed the leper.</a:t>
            </a:r>
          </a:p>
          <a:p>
            <a:pPr marL="742950" lvl="1" indent="-285750">
              <a:buFont typeface="Arial" panose="020B0604020202020204" pitchFamily="34" charset="0"/>
              <a:buChar char="•"/>
            </a:pPr>
            <a:r>
              <a:rPr lang="en-US" sz="2400" dirty="0"/>
              <a:t>The other 9 lepers were anxious to return to normal living (</a:t>
            </a:r>
            <a:r>
              <a:rPr lang="en-US" sz="2400" dirty="0" err="1"/>
              <a:t>i.e</a:t>
            </a:r>
            <a:r>
              <a:rPr lang="en-US" sz="2400" dirty="0"/>
              <a:t> not necessarily intentional ungratefulness, sound familiar?) </a:t>
            </a:r>
          </a:p>
          <a:p>
            <a:pPr marL="285750" indent="-285750">
              <a:buFont typeface="Arial" panose="020B0604020202020204" pitchFamily="34" charset="0"/>
              <a:buChar char="•"/>
            </a:pPr>
            <a:r>
              <a:rPr lang="en-US" sz="2400" dirty="0">
                <a:highlight>
                  <a:srgbClr val="00FF00"/>
                </a:highlight>
              </a:rPr>
              <a:t>When the Lord blesses you, what is your response?</a:t>
            </a:r>
          </a:p>
          <a:p>
            <a:pPr marL="285750" indent="-285750">
              <a:buFont typeface="Arial" panose="020B0604020202020204" pitchFamily="34" charset="0"/>
              <a:buChar char="•"/>
            </a:pPr>
            <a:r>
              <a:rPr lang="en-US" sz="2400" dirty="0"/>
              <a:t>We should be thankful and giving!</a:t>
            </a:r>
          </a:p>
        </p:txBody>
      </p:sp>
    </p:spTree>
    <p:extLst>
      <p:ext uri="{BB962C8B-B14F-4D97-AF65-F5344CB8AC3E}">
        <p14:creationId xmlns:p14="http://schemas.microsoft.com/office/powerpoint/2010/main" val="35103119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6CB32-901A-4DA0-AA8A-9A7B5A88BFCD}"/>
              </a:ext>
            </a:extLst>
          </p:cNvPr>
          <p:cNvSpPr>
            <a:spLocks noGrp="1"/>
          </p:cNvSpPr>
          <p:nvPr>
            <p:ph type="title"/>
          </p:nvPr>
        </p:nvSpPr>
        <p:spPr>
          <a:xfrm>
            <a:off x="1097280" y="251092"/>
            <a:ext cx="10058400" cy="1450757"/>
          </a:xfrm>
        </p:spPr>
        <p:txBody>
          <a:bodyPr>
            <a:normAutofit/>
          </a:bodyPr>
          <a:lstStyle/>
          <a:p>
            <a:r>
              <a:rPr lang="en-US" dirty="0"/>
              <a:t>Homework</a:t>
            </a:r>
          </a:p>
        </p:txBody>
      </p:sp>
      <p:sp>
        <p:nvSpPr>
          <p:cNvPr id="5" name="TextBox 4">
            <a:extLst>
              <a:ext uri="{FF2B5EF4-FFF2-40B4-BE49-F238E27FC236}">
                <a16:creationId xmlns:a16="http://schemas.microsoft.com/office/drawing/2014/main" id="{1868EE5A-9FAC-521D-132A-AE1EADC1AA34}"/>
              </a:ext>
            </a:extLst>
          </p:cNvPr>
          <p:cNvSpPr txBox="1"/>
          <p:nvPr/>
        </p:nvSpPr>
        <p:spPr>
          <a:xfrm>
            <a:off x="1097280" y="1979721"/>
            <a:ext cx="10280342" cy="4524315"/>
          </a:xfrm>
          <a:prstGeom prst="rect">
            <a:avLst/>
          </a:prstGeom>
          <a:noFill/>
        </p:spPr>
        <p:txBody>
          <a:bodyPr wrap="square" rtlCol="0">
            <a:spAutoFit/>
          </a:bodyPr>
          <a:lstStyle/>
          <a:p>
            <a:pPr marL="285750" indent="-285750">
              <a:buFont typeface="Arial" panose="020B0604020202020204" pitchFamily="34" charset="0"/>
              <a:buChar char="•"/>
            </a:pPr>
            <a:r>
              <a:rPr lang="en-US" sz="2400" dirty="0"/>
              <a:t>Read Psalm 107 – Make a list of things the psalmist was thankful for.  </a:t>
            </a:r>
          </a:p>
          <a:p>
            <a:pPr marL="742950" lvl="1" indent="-285750">
              <a:buFont typeface="Arial" panose="020B0604020202020204" pitchFamily="34" charset="0"/>
              <a:buChar char="•"/>
            </a:pPr>
            <a:r>
              <a:rPr lang="en-US" sz="2400" dirty="0"/>
              <a:t>How do you show gratitude towards God?</a:t>
            </a:r>
          </a:p>
          <a:p>
            <a:pPr marL="285750" indent="-285750">
              <a:buFont typeface="Arial" panose="020B0604020202020204" pitchFamily="34" charset="0"/>
              <a:buChar char="•"/>
            </a:pPr>
            <a:r>
              <a:rPr lang="en-US" sz="2400" dirty="0"/>
              <a:t>What things does the Bible tell us to remember?</a:t>
            </a:r>
          </a:p>
          <a:p>
            <a:pPr marL="285750" indent="-285750">
              <a:buFont typeface="Arial" panose="020B0604020202020204" pitchFamily="34" charset="0"/>
              <a:buChar char="•"/>
            </a:pPr>
            <a:r>
              <a:rPr lang="en-US" sz="2400" dirty="0"/>
              <a:t>Read Deut. 16:9-17.  Write down how you plan to keep a God focused Thanksgiving celebration.</a:t>
            </a:r>
          </a:p>
          <a:p>
            <a:pPr marL="285750" indent="-285750">
              <a:buFont typeface="Arial" panose="020B0604020202020204" pitchFamily="34" charset="0"/>
              <a:buChar char="•"/>
            </a:pPr>
            <a:r>
              <a:rPr lang="en-US" sz="2400" dirty="0"/>
              <a:t>The Feast of Weeks and Feast of Tabernacles records people giving a freewill offering in accordance with how they have been blessed (Deut. 16:10, 17).</a:t>
            </a:r>
          </a:p>
          <a:p>
            <a:pPr marL="742950" lvl="1" indent="-285750">
              <a:buFont typeface="Arial" panose="020B0604020202020204" pitchFamily="34" charset="0"/>
              <a:buChar char="•"/>
            </a:pPr>
            <a:r>
              <a:rPr lang="en-US" sz="2400" dirty="0"/>
              <a:t>How has God been faithful to you this year?</a:t>
            </a:r>
          </a:p>
          <a:p>
            <a:pPr marL="742950" lvl="1" indent="-285750">
              <a:buFont typeface="Arial" panose="020B0604020202020204" pitchFamily="34" charset="0"/>
              <a:buChar char="•"/>
            </a:pPr>
            <a:r>
              <a:rPr lang="en-US" sz="2400" dirty="0"/>
              <a:t>What have you or do you plan to give back to God?</a:t>
            </a:r>
          </a:p>
          <a:p>
            <a:pPr marL="285750" indent="-285750">
              <a:buFont typeface="Arial" panose="020B0604020202020204" pitchFamily="34" charset="0"/>
              <a:buChar char="•"/>
            </a:pPr>
            <a:r>
              <a:rPr lang="en-US" sz="2400" dirty="0"/>
              <a:t>How will you encourage others to have an attitude of Thanksgiving?</a:t>
            </a:r>
          </a:p>
          <a:p>
            <a:pPr marL="285750" indent="-285750">
              <a:buFont typeface="Arial" panose="020B0604020202020204" pitchFamily="34" charset="0"/>
              <a:buChar char="•"/>
            </a:pPr>
            <a:r>
              <a:rPr lang="en-US" sz="2400" dirty="0"/>
              <a:t>For what and how do you thank God, everyday?</a:t>
            </a:r>
          </a:p>
        </p:txBody>
      </p:sp>
    </p:spTree>
    <p:extLst>
      <p:ext uri="{BB962C8B-B14F-4D97-AF65-F5344CB8AC3E}">
        <p14:creationId xmlns:p14="http://schemas.microsoft.com/office/powerpoint/2010/main" val="13556574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6CB32-901A-4DA0-AA8A-9A7B5A88BFCD}"/>
              </a:ext>
            </a:extLst>
          </p:cNvPr>
          <p:cNvSpPr>
            <a:spLocks noGrp="1"/>
          </p:cNvSpPr>
          <p:nvPr>
            <p:ph type="title"/>
          </p:nvPr>
        </p:nvSpPr>
        <p:spPr>
          <a:xfrm>
            <a:off x="1097280" y="251092"/>
            <a:ext cx="10058400" cy="1450757"/>
          </a:xfrm>
        </p:spPr>
        <p:txBody>
          <a:bodyPr>
            <a:normAutofit/>
          </a:bodyPr>
          <a:lstStyle/>
          <a:p>
            <a:r>
              <a:rPr lang="en-US" dirty="0"/>
              <a:t>Homework – JDS Answers</a:t>
            </a:r>
          </a:p>
        </p:txBody>
      </p:sp>
      <p:sp>
        <p:nvSpPr>
          <p:cNvPr id="5" name="TextBox 4">
            <a:extLst>
              <a:ext uri="{FF2B5EF4-FFF2-40B4-BE49-F238E27FC236}">
                <a16:creationId xmlns:a16="http://schemas.microsoft.com/office/drawing/2014/main" id="{1868EE5A-9FAC-521D-132A-AE1EADC1AA34}"/>
              </a:ext>
            </a:extLst>
          </p:cNvPr>
          <p:cNvSpPr txBox="1"/>
          <p:nvPr/>
        </p:nvSpPr>
        <p:spPr>
          <a:xfrm>
            <a:off x="1097280" y="1979721"/>
            <a:ext cx="10280342" cy="3785652"/>
          </a:xfrm>
          <a:prstGeom prst="rect">
            <a:avLst/>
          </a:prstGeom>
          <a:noFill/>
        </p:spPr>
        <p:txBody>
          <a:bodyPr wrap="square" rtlCol="0">
            <a:spAutoFit/>
          </a:bodyPr>
          <a:lstStyle/>
          <a:p>
            <a:pPr marL="285750" indent="-285750">
              <a:buFont typeface="Arial" panose="020B0604020202020204" pitchFamily="34" charset="0"/>
              <a:buChar char="•"/>
            </a:pPr>
            <a:r>
              <a:rPr lang="en-US" sz="2400" dirty="0"/>
              <a:t>Read Psalm 107 – Make a list of things the psalmist was thankful for.   </a:t>
            </a:r>
            <a:r>
              <a:rPr lang="en-US" sz="2400" dirty="0">
                <a:solidFill>
                  <a:srgbClr val="0070C0"/>
                </a:solidFill>
              </a:rPr>
              <a:t>God’s steadfast love.</a:t>
            </a:r>
            <a:r>
              <a:rPr lang="en-US" sz="2400" dirty="0"/>
              <a:t> </a:t>
            </a:r>
            <a:r>
              <a:rPr lang="en-US" sz="2400" dirty="0">
                <a:solidFill>
                  <a:srgbClr val="0070C0"/>
                </a:solidFill>
              </a:rPr>
              <a:t>(He’s Good, enduring mercy, redeemed are redeemed from the hand of the enemy, deliverance from distress,) </a:t>
            </a:r>
            <a:endParaRPr lang="en-US" sz="2400" dirty="0"/>
          </a:p>
          <a:p>
            <a:pPr marL="742950" lvl="1" indent="-285750">
              <a:buFont typeface="Arial" panose="020B0604020202020204" pitchFamily="34" charset="0"/>
              <a:buChar char="•"/>
            </a:pPr>
            <a:r>
              <a:rPr lang="en-US" sz="2400" dirty="0"/>
              <a:t>How do you show gratitude towards God? </a:t>
            </a:r>
            <a:r>
              <a:rPr lang="en-US" sz="2400" dirty="0">
                <a:solidFill>
                  <a:srgbClr val="0070C0"/>
                </a:solidFill>
              </a:rPr>
              <a:t>I meditate on thanking him throughout the day.</a:t>
            </a:r>
            <a:endParaRPr lang="en-US" sz="2400" dirty="0"/>
          </a:p>
          <a:p>
            <a:pPr marL="285750" indent="-285750">
              <a:buFont typeface="Arial" panose="020B0604020202020204" pitchFamily="34" charset="0"/>
              <a:buChar char="•"/>
            </a:pPr>
            <a:r>
              <a:rPr lang="en-US" sz="2400" dirty="0"/>
              <a:t>What things does the Bible tell us to remember? </a:t>
            </a:r>
            <a:r>
              <a:rPr lang="en-US" sz="2400" dirty="0">
                <a:hlinkClick r:id="rId2"/>
              </a:rPr>
              <a:t>What Does the Bible Say About Remembering? (openbible.info)</a:t>
            </a:r>
            <a:endParaRPr lang="en-US" sz="2400" dirty="0"/>
          </a:p>
          <a:p>
            <a:pPr marL="285750" indent="-285750">
              <a:buFont typeface="Arial" panose="020B0604020202020204" pitchFamily="34" charset="0"/>
              <a:buChar char="•"/>
            </a:pPr>
            <a:r>
              <a:rPr lang="en-US" sz="2400" dirty="0"/>
              <a:t>Read Deut. 16:9-17.  Write down how you plan to keep a God focused Thanksgiving celebration. </a:t>
            </a:r>
            <a:r>
              <a:rPr lang="en-US" sz="2400" dirty="0">
                <a:solidFill>
                  <a:srgbClr val="0070C0"/>
                </a:solidFill>
              </a:rPr>
              <a:t>I plan to journal during Thanksgiving week and accompany with random acts of kindness.</a:t>
            </a:r>
            <a:endParaRPr lang="en-US" sz="2400" dirty="0"/>
          </a:p>
        </p:txBody>
      </p:sp>
    </p:spTree>
    <p:extLst>
      <p:ext uri="{BB962C8B-B14F-4D97-AF65-F5344CB8AC3E}">
        <p14:creationId xmlns:p14="http://schemas.microsoft.com/office/powerpoint/2010/main" val="27213084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6CB32-901A-4DA0-AA8A-9A7B5A88BFCD}"/>
              </a:ext>
            </a:extLst>
          </p:cNvPr>
          <p:cNvSpPr>
            <a:spLocks noGrp="1"/>
          </p:cNvSpPr>
          <p:nvPr>
            <p:ph type="title"/>
          </p:nvPr>
        </p:nvSpPr>
        <p:spPr>
          <a:xfrm>
            <a:off x="1097280" y="251092"/>
            <a:ext cx="10058400" cy="1450757"/>
          </a:xfrm>
        </p:spPr>
        <p:txBody>
          <a:bodyPr>
            <a:normAutofit/>
          </a:bodyPr>
          <a:lstStyle/>
          <a:p>
            <a:r>
              <a:rPr lang="en-US" dirty="0"/>
              <a:t>Homework – JDS Answers</a:t>
            </a:r>
          </a:p>
        </p:txBody>
      </p:sp>
      <p:sp>
        <p:nvSpPr>
          <p:cNvPr id="5" name="TextBox 4">
            <a:extLst>
              <a:ext uri="{FF2B5EF4-FFF2-40B4-BE49-F238E27FC236}">
                <a16:creationId xmlns:a16="http://schemas.microsoft.com/office/drawing/2014/main" id="{1868EE5A-9FAC-521D-132A-AE1EADC1AA34}"/>
              </a:ext>
            </a:extLst>
          </p:cNvPr>
          <p:cNvSpPr txBox="1"/>
          <p:nvPr/>
        </p:nvSpPr>
        <p:spPr>
          <a:xfrm>
            <a:off x="1097280" y="1979721"/>
            <a:ext cx="10280342" cy="3785652"/>
          </a:xfrm>
          <a:prstGeom prst="rect">
            <a:avLst/>
          </a:prstGeom>
          <a:noFill/>
        </p:spPr>
        <p:txBody>
          <a:bodyPr wrap="square" rtlCol="0">
            <a:spAutoFit/>
          </a:bodyPr>
          <a:lstStyle/>
          <a:p>
            <a:pPr marL="285750" indent="-285750">
              <a:buFont typeface="Arial" panose="020B0604020202020204" pitchFamily="34" charset="0"/>
              <a:buChar char="•"/>
            </a:pPr>
            <a:r>
              <a:rPr lang="en-US" sz="2400" dirty="0"/>
              <a:t>The Feast of Weeks and Feast of Tabernacles records people giving a freewill offering in accordance with how they have been blessed (Deut. 16:10, 17).</a:t>
            </a:r>
          </a:p>
          <a:p>
            <a:pPr marL="742950" lvl="1" indent="-285750">
              <a:buFont typeface="Arial" panose="020B0604020202020204" pitchFamily="34" charset="0"/>
              <a:buChar char="•"/>
            </a:pPr>
            <a:r>
              <a:rPr lang="en-US" sz="2400" dirty="0"/>
              <a:t>How has God been faithful to you this year? </a:t>
            </a:r>
            <a:r>
              <a:rPr lang="en-US" sz="2400" dirty="0">
                <a:solidFill>
                  <a:srgbClr val="0070C0"/>
                </a:solidFill>
              </a:rPr>
              <a:t>He kept cancer away, he kept my mind in the midst of stress.</a:t>
            </a:r>
            <a:endParaRPr lang="en-US" sz="2400" dirty="0"/>
          </a:p>
          <a:p>
            <a:pPr marL="742950" lvl="1" indent="-285750">
              <a:buFont typeface="Arial" panose="020B0604020202020204" pitchFamily="34" charset="0"/>
              <a:buChar char="•"/>
            </a:pPr>
            <a:r>
              <a:rPr lang="en-US" sz="2400" dirty="0"/>
              <a:t>What have you or do you plan to give back to God?  </a:t>
            </a:r>
            <a:r>
              <a:rPr lang="en-US" sz="2400" dirty="0">
                <a:solidFill>
                  <a:srgbClr val="0070C0"/>
                </a:solidFill>
              </a:rPr>
              <a:t>I give my time back serving, I give resources, </a:t>
            </a:r>
            <a:endParaRPr lang="en-US" sz="2400" dirty="0"/>
          </a:p>
          <a:p>
            <a:pPr marL="285750" indent="-285750">
              <a:buFont typeface="Arial" panose="020B0604020202020204" pitchFamily="34" charset="0"/>
              <a:buChar char="•"/>
            </a:pPr>
            <a:r>
              <a:rPr lang="en-US" sz="2400" dirty="0"/>
              <a:t>How will you encourage others to have an attitude of Thanksgiving? </a:t>
            </a:r>
            <a:r>
              <a:rPr lang="en-US" sz="2400" dirty="0">
                <a:solidFill>
                  <a:srgbClr val="0070C0"/>
                </a:solidFill>
              </a:rPr>
              <a:t>I am committed to providing a positive outlook in negative environments.</a:t>
            </a:r>
            <a:endParaRPr lang="en-US" sz="2400" dirty="0"/>
          </a:p>
          <a:p>
            <a:pPr marL="285750" indent="-285750">
              <a:buFont typeface="Arial" panose="020B0604020202020204" pitchFamily="34" charset="0"/>
              <a:buChar char="•"/>
            </a:pPr>
            <a:r>
              <a:rPr lang="en-US" sz="2400" dirty="0"/>
              <a:t>For what and how do you thank God, everyday? </a:t>
            </a:r>
            <a:r>
              <a:rPr lang="en-US" sz="2400" dirty="0">
                <a:solidFill>
                  <a:srgbClr val="0070C0"/>
                </a:solidFill>
              </a:rPr>
              <a:t>Prayer &amp; Meditation</a:t>
            </a:r>
            <a:endParaRPr lang="en-US" sz="2400" dirty="0"/>
          </a:p>
        </p:txBody>
      </p:sp>
    </p:spTree>
    <p:extLst>
      <p:ext uri="{BB962C8B-B14F-4D97-AF65-F5344CB8AC3E}">
        <p14:creationId xmlns:p14="http://schemas.microsoft.com/office/powerpoint/2010/main" val="4150946266"/>
      </p:ext>
    </p:extLst>
  </p:cSld>
  <p:clrMapOvr>
    <a:masterClrMapping/>
  </p:clrMapOvr>
</p:sld>
</file>

<file path=ppt/theme/theme1.xml><?xml version="1.0" encoding="utf-8"?>
<a:theme xmlns:a="http://schemas.openxmlformats.org/drawingml/2006/main" name="1_RetrospectVTI">
  <a:themeElements>
    <a:clrScheme name="Custom 34">
      <a:dk1>
        <a:sysClr val="windowText" lastClr="000000"/>
      </a:dk1>
      <a:lt1>
        <a:sysClr val="window" lastClr="FFFFFF"/>
      </a:lt1>
      <a:dk2>
        <a:srgbClr val="39302A"/>
      </a:dk2>
      <a:lt2>
        <a:srgbClr val="E5DEDB"/>
      </a:lt2>
      <a:accent1>
        <a:srgbClr val="EC7016"/>
      </a:accent1>
      <a:accent2>
        <a:srgbClr val="F8931D"/>
      </a:accent2>
      <a:accent3>
        <a:srgbClr val="CE8D3E"/>
      </a:accent3>
      <a:accent4>
        <a:srgbClr val="E64823"/>
      </a:accent4>
      <a:accent5>
        <a:srgbClr val="FFCA08"/>
      </a:accent5>
      <a:accent6>
        <a:srgbClr val="9C6A6A"/>
      </a:accent6>
      <a:hlink>
        <a:srgbClr val="2998E3"/>
      </a:hlink>
      <a:folHlink>
        <a:srgbClr val="7F723D"/>
      </a:folHlink>
    </a:clrScheme>
    <a:fontScheme name="Retrospect">
      <a:majorFont>
        <a:latin typeface="Bookman Old Style"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ppt/theme/themeOverride1.xml><?xml version="1.0" encoding="utf-8"?>
<a:themeOverride xmlns:a="http://schemas.openxmlformats.org/drawingml/2006/main">
  <a:clrScheme name="Custom 41">
    <a:dk1>
      <a:sysClr val="windowText" lastClr="000000"/>
    </a:dk1>
    <a:lt1>
      <a:sysClr val="window" lastClr="FFFFFF"/>
    </a:lt1>
    <a:dk2>
      <a:srgbClr val="39302A"/>
    </a:dk2>
    <a:lt2>
      <a:srgbClr val="E5DEDB"/>
    </a:lt2>
    <a:accent1>
      <a:srgbClr val="F36826"/>
    </a:accent1>
    <a:accent2>
      <a:srgbClr val="FB8E09"/>
    </a:accent2>
    <a:accent3>
      <a:srgbClr val="D48B32"/>
    </a:accent3>
    <a:accent4>
      <a:srgbClr val="E64823"/>
    </a:accent4>
    <a:accent5>
      <a:srgbClr val="FFCA08"/>
    </a:accent5>
    <a:accent6>
      <a:srgbClr val="AF695B"/>
    </a:accent6>
    <a:hlink>
      <a:srgbClr val="2998E3"/>
    </a:hlink>
    <a:folHlink>
      <a:srgbClr val="7F723D"/>
    </a:folHlink>
  </a:clrScheme>
</a:themeOverride>
</file>

<file path=ppt/theme/themeOverride2.xml><?xml version="1.0" encoding="utf-8"?>
<a:themeOverride xmlns:a="http://schemas.openxmlformats.org/drawingml/2006/main">
  <a:clrScheme name="Custom 41">
    <a:dk1>
      <a:sysClr val="windowText" lastClr="000000"/>
    </a:dk1>
    <a:lt1>
      <a:sysClr val="window" lastClr="FFFFFF"/>
    </a:lt1>
    <a:dk2>
      <a:srgbClr val="39302A"/>
    </a:dk2>
    <a:lt2>
      <a:srgbClr val="E5DEDB"/>
    </a:lt2>
    <a:accent1>
      <a:srgbClr val="F36826"/>
    </a:accent1>
    <a:accent2>
      <a:srgbClr val="FB8E09"/>
    </a:accent2>
    <a:accent3>
      <a:srgbClr val="D48B32"/>
    </a:accent3>
    <a:accent4>
      <a:srgbClr val="E64823"/>
    </a:accent4>
    <a:accent5>
      <a:srgbClr val="FFCA08"/>
    </a:accent5>
    <a:accent6>
      <a:srgbClr val="AF695B"/>
    </a:accent6>
    <a:hlink>
      <a:srgbClr val="2998E3"/>
    </a:hlink>
    <a:folHlink>
      <a:srgbClr val="7F723D"/>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747A963-53E0-44AF-AF13-963FE676C68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F5B1FD9-3BB6-4DA9-A089-3B68C2323D4F}">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638A3B04-B0F3-4C12-A722-52B5CF6D972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{C7DDA40F-FD0E-4F1C-AC8B-FE2B870D617C}tf33845126_win32</Template>
  <TotalTime>334</TotalTime>
  <Words>2379</Words>
  <Application>Microsoft Macintosh PowerPoint</Application>
  <PresentationFormat>Widescreen</PresentationFormat>
  <Paragraphs>143</Paragraphs>
  <Slides>21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Bookman Old Style</vt:lpstr>
      <vt:lpstr>Calibri</vt:lpstr>
      <vt:lpstr>Franklin Gothic Book</vt:lpstr>
      <vt:lpstr>system-ui</vt:lpstr>
      <vt:lpstr>1_RetrospectVTI</vt:lpstr>
      <vt:lpstr>Thanksgiving Bible Study</vt:lpstr>
      <vt:lpstr>Introduction</vt:lpstr>
      <vt:lpstr>Sense of Reflection</vt:lpstr>
      <vt:lpstr>Develop Relationships</vt:lpstr>
      <vt:lpstr>Remember “WHEN”</vt:lpstr>
      <vt:lpstr>Develop Your Response</vt:lpstr>
      <vt:lpstr>Homework</vt:lpstr>
      <vt:lpstr>Homework – JDS Answers</vt:lpstr>
      <vt:lpstr>Homework – JDS Answers</vt:lpstr>
      <vt:lpstr>Week 2 – Reasons to Give Thanks</vt:lpstr>
      <vt:lpstr>Three Reasons to Give Thanks</vt:lpstr>
      <vt:lpstr>Three Reasons to Give Thanks</vt:lpstr>
      <vt:lpstr>Three Reasons to Give Thanks</vt:lpstr>
      <vt:lpstr>Homework</vt:lpstr>
      <vt:lpstr>Week 4 – What Comes After Thanksgiving Day?</vt:lpstr>
      <vt:lpstr>The Thanksgiving Aftermath</vt:lpstr>
      <vt:lpstr>Thanksgiving – New Beginnings</vt:lpstr>
      <vt:lpstr>  Thanksgiving Cautions</vt:lpstr>
      <vt:lpstr>Thanksgiving Cautions (con’t)</vt:lpstr>
      <vt:lpstr>Thanksgiving – Resolve</vt:lpstr>
      <vt:lpstr>Thanksgiving – Resolve (con’t)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Thanksgiving Bible Study</dc:title>
  <dc:creator>John Savoy</dc:creator>
  <cp:lastModifiedBy>Coke, Jennifer</cp:lastModifiedBy>
  <cp:revision>2</cp:revision>
  <dcterms:created xsi:type="dcterms:W3CDTF">2022-11-02T21:13:26Z</dcterms:created>
  <dcterms:modified xsi:type="dcterms:W3CDTF">2022-12-01T01:21:47Z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